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1" r:id="rId4"/>
    <p:sldId id="292" r:id="rId5"/>
    <p:sldId id="258" r:id="rId6"/>
    <p:sldId id="260" r:id="rId7"/>
    <p:sldId id="277" r:id="rId8"/>
    <p:sldId id="261" r:id="rId9"/>
    <p:sldId id="287" r:id="rId10"/>
    <p:sldId id="262" r:id="rId11"/>
    <p:sldId id="288" r:id="rId12"/>
    <p:sldId id="263" r:id="rId13"/>
    <p:sldId id="289" r:id="rId14"/>
    <p:sldId id="290" r:id="rId15"/>
    <p:sldId id="293" r:id="rId16"/>
    <p:sldId id="296" r:id="rId17"/>
    <p:sldId id="294" r:id="rId18"/>
    <p:sldId id="297" r:id="rId19"/>
    <p:sldId id="295" r:id="rId20"/>
    <p:sldId id="298" r:id="rId21"/>
    <p:sldId id="311" r:id="rId22"/>
    <p:sldId id="299" r:id="rId23"/>
    <p:sldId id="306" r:id="rId24"/>
    <p:sldId id="307" r:id="rId25"/>
    <p:sldId id="310" r:id="rId26"/>
    <p:sldId id="308" r:id="rId27"/>
    <p:sldId id="302" r:id="rId28"/>
    <p:sldId id="313" r:id="rId29"/>
    <p:sldId id="315" r:id="rId30"/>
    <p:sldId id="316" r:id="rId31"/>
    <p:sldId id="371" r:id="rId32"/>
    <p:sldId id="3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>
        <p:scale>
          <a:sx n="90" d="100"/>
          <a:sy n="90" d="100"/>
        </p:scale>
        <p:origin x="85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7317-51C3-4A0D-9D7F-01B32204DEE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CC8A1-9EE9-460F-87A2-E5C8FA90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51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F4743-D795-4CC5-B1F3-6E061E391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FBB1C-6157-4A35-A26F-40285EC8C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3F808-6C9C-4305-BAA7-BD928CF6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E5D6-6AD3-40E1-B77D-DC0094C1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6B1-428D-4AF3-9559-AA073F2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5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790B-DB56-40D1-AF7A-ED15F28B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A9789-49A6-4C90-A3A4-76D733128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966CB-D654-4C87-84DB-0D5F8095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9538A-C39C-484D-9FF5-C3A056CE7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55897-7CB2-4719-A98B-7C1D7601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3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6F950E-B02E-4092-B98A-BBBC2BEBB0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B8949-6C2E-4D2B-97AC-747EE6F6C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C7320-A576-4733-BABD-7F92A24B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889E2-94AD-4C02-8127-1BCE0A66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D0881-EE9D-4A2A-9790-FCA1EBF4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64B7-751A-4A15-849E-881153D6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801AB-F7F3-4D3D-B1B1-1100CAFBA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784D7-6008-4A55-9A12-156D58E6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54783-170C-4C24-8E04-FB256315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3B0B-6172-48A9-9C9A-6115F5AD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540E-EF35-4B3F-B7C3-1CE83FC4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597F0-215B-44CB-ACFF-2D2B03A0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BD49E-618A-4A79-846B-E76C74C6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A02F1-8E1A-43E6-BC6A-4F010CE8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91F14-FCFC-4061-BF1D-D8603B67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0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49C1-82EB-4C44-B31A-83D848D2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58FC-97A5-46C2-81D9-E9320772D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4C802-8E9A-4197-B9A8-15F3ED98D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89FCF-FBDF-41D6-8493-3F90D76A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FD7AD-2EE2-4C3E-B94E-F72F155E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86C60-8C90-466C-B1AD-8EA7BF27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8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AAE2-A796-4688-9975-03CC541B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61A0A-0742-4012-8ED5-55086B32E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A54B2-845E-41BB-B052-EDBEA3626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B64D9-0446-4C06-ADF0-07325D1D4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5803B-AFB4-4B7F-BA9A-E3B898125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602949-AA6B-4E94-AF0B-CCD8BC1F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3AA1AC-04EA-4C50-B9B5-92F6B8593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2BF76-7CCB-4165-8D00-ACEC127E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1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EDEF7-6023-46B7-AEA0-15503541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29598-79FD-443B-9C42-82C4FE17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662B0-8E3F-4300-82C5-893ADD21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DABF2-5DA7-42E9-B549-01601CFD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0E8A2-93EB-4351-B49F-B98E7CA4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95276-5666-4CEB-B951-17536756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8C7C5-FD21-46E7-AAD9-C2A64206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4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80AF2-F61B-4B95-9387-C601716E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F3653-29AD-43FB-AA2F-BE8879FC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3DF7D-F45B-4288-8BAA-6F6F5E06D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114E6-F0F1-4E0F-BC95-8D5F935C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97256-6CDD-48D8-81B5-9E0B5B98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AEE5F-5346-41A3-97E4-CD1271AE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53711-6545-4C68-87AB-6933BA05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AFB63-6202-4D76-AC1D-1FF19F464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D04AA-02BB-474A-ADFA-7085A516D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E5E50-1928-41F8-B06F-ECEB2282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7673D-7B4E-4F5A-8629-7A21783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C2DD6-C2B5-4A1C-BD3F-2616AD37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0FC20-792F-4F5F-8207-C495E996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69088-F8C1-464C-A8D2-6E0FEFEC3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AD33-65E3-4E2F-B86D-C51E1FD95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D3C3F-F2FB-471C-9573-06DA6DA19D7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9C76A-7370-43E8-9705-D179C342B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9FCC4-5E71-4E06-8B5D-B21B429AA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AAD59-F576-436F-8EA8-7299D14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9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5.png"/><Relationship Id="rId18" Type="http://schemas.openxmlformats.org/officeDocument/2006/relationships/image" Target="../media/image82.png"/><Relationship Id="rId26" Type="http://schemas.openxmlformats.org/officeDocument/2006/relationships/image" Target="../media/image88.png"/><Relationship Id="rId3" Type="http://schemas.openxmlformats.org/officeDocument/2006/relationships/image" Target="../media/image76.png"/><Relationship Id="rId21" Type="http://schemas.openxmlformats.org/officeDocument/2006/relationships/image" Target="../media/image85.jpeg"/><Relationship Id="rId7" Type="http://schemas.openxmlformats.org/officeDocument/2006/relationships/image" Target="../media/image80.png"/><Relationship Id="rId12" Type="http://schemas.openxmlformats.org/officeDocument/2006/relationships/image" Target="../media/image64.gif"/><Relationship Id="rId17" Type="http://schemas.openxmlformats.org/officeDocument/2006/relationships/image" Target="../media/image70.png"/><Relationship Id="rId25" Type="http://schemas.openxmlformats.org/officeDocument/2006/relationships/image" Target="../media/image75.png"/><Relationship Id="rId2" Type="http://schemas.openxmlformats.org/officeDocument/2006/relationships/image" Target="../media/image72.png"/><Relationship Id="rId16" Type="http://schemas.openxmlformats.org/officeDocument/2006/relationships/image" Target="../media/image69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63.png"/><Relationship Id="rId24" Type="http://schemas.openxmlformats.org/officeDocument/2006/relationships/image" Target="../media/image87.png"/><Relationship Id="rId5" Type="http://schemas.openxmlformats.org/officeDocument/2006/relationships/image" Target="../media/image78.png"/><Relationship Id="rId15" Type="http://schemas.openxmlformats.org/officeDocument/2006/relationships/image" Target="../media/image68.png"/><Relationship Id="rId23" Type="http://schemas.openxmlformats.org/officeDocument/2006/relationships/image" Target="../media/image73.png"/><Relationship Id="rId10" Type="http://schemas.openxmlformats.org/officeDocument/2006/relationships/image" Target="../media/image62.png"/><Relationship Id="rId19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jpeg"/><Relationship Id="rId7" Type="http://schemas.openxmlformats.org/officeDocument/2006/relationships/image" Target="../media/image9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0.png"/><Relationship Id="rId4" Type="http://schemas.openxmlformats.org/officeDocument/2006/relationships/image" Target="../media/image71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65.pn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8.png"/><Relationship Id="rId21" Type="http://schemas.openxmlformats.org/officeDocument/2006/relationships/image" Target="../media/image135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117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08.png"/><Relationship Id="rId24" Type="http://schemas.openxmlformats.org/officeDocument/2006/relationships/image" Target="../media/image136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23" Type="http://schemas.openxmlformats.org/officeDocument/2006/relationships/image" Target="../media/image74.png"/><Relationship Id="rId10" Type="http://schemas.openxmlformats.org/officeDocument/2006/relationships/image" Target="../media/image125.png"/><Relationship Id="rId19" Type="http://schemas.openxmlformats.org/officeDocument/2006/relationships/image" Target="../media/image133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8.png"/><Relationship Id="rId22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6.png"/><Relationship Id="rId18" Type="http://schemas.openxmlformats.org/officeDocument/2006/relationships/image" Target="../media/image127.png"/><Relationship Id="rId26" Type="http://schemas.openxmlformats.org/officeDocument/2006/relationships/image" Target="../media/image117.png"/><Relationship Id="rId3" Type="http://schemas.openxmlformats.org/officeDocument/2006/relationships/image" Target="../media/image118.png"/><Relationship Id="rId21" Type="http://schemas.openxmlformats.org/officeDocument/2006/relationships/image" Target="../media/image133.png"/><Relationship Id="rId7" Type="http://schemas.openxmlformats.org/officeDocument/2006/relationships/image" Target="../media/image77.png"/><Relationship Id="rId12" Type="http://schemas.openxmlformats.org/officeDocument/2006/relationships/image" Target="../media/image126.png"/><Relationship Id="rId17" Type="http://schemas.openxmlformats.org/officeDocument/2006/relationships/image" Target="../media/image141.png"/><Relationship Id="rId25" Type="http://schemas.openxmlformats.org/officeDocument/2006/relationships/image" Target="../media/image130.png"/><Relationship Id="rId2" Type="http://schemas.openxmlformats.org/officeDocument/2006/relationships/image" Target="../media/image137.png"/><Relationship Id="rId16" Type="http://schemas.openxmlformats.org/officeDocument/2006/relationships/image" Target="../media/image135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140.png"/><Relationship Id="rId24" Type="http://schemas.openxmlformats.org/officeDocument/2006/relationships/image" Target="../media/image134.png"/><Relationship Id="rId5" Type="http://schemas.openxmlformats.org/officeDocument/2006/relationships/image" Target="../media/image120.png"/><Relationship Id="rId15" Type="http://schemas.openxmlformats.org/officeDocument/2006/relationships/image" Target="../media/image87.png"/><Relationship Id="rId23" Type="http://schemas.openxmlformats.org/officeDocument/2006/relationships/image" Target="../media/image128.png"/><Relationship Id="rId28" Type="http://schemas.openxmlformats.org/officeDocument/2006/relationships/image" Target="../media/image143.png"/><Relationship Id="rId10" Type="http://schemas.openxmlformats.org/officeDocument/2006/relationships/image" Target="../media/image139.png"/><Relationship Id="rId19" Type="http://schemas.openxmlformats.org/officeDocument/2006/relationships/image" Target="../media/image131.png"/><Relationship Id="rId4" Type="http://schemas.openxmlformats.org/officeDocument/2006/relationships/image" Target="../media/image119.png"/><Relationship Id="rId9" Type="http://schemas.openxmlformats.org/officeDocument/2006/relationships/image" Target="../media/image138.png"/><Relationship Id="rId14" Type="http://schemas.openxmlformats.org/officeDocument/2006/relationships/image" Target="../media/image108.png"/><Relationship Id="rId22" Type="http://schemas.openxmlformats.org/officeDocument/2006/relationships/image" Target="../media/image129.png"/><Relationship Id="rId27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45.png"/><Relationship Id="rId18" Type="http://schemas.openxmlformats.org/officeDocument/2006/relationships/image" Target="../media/image131.png"/><Relationship Id="rId26" Type="http://schemas.openxmlformats.org/officeDocument/2006/relationships/image" Target="../media/image117.png"/><Relationship Id="rId3" Type="http://schemas.openxmlformats.org/officeDocument/2006/relationships/image" Target="../media/image141.png"/><Relationship Id="rId21" Type="http://schemas.openxmlformats.org/officeDocument/2006/relationships/image" Target="../media/image133.png"/><Relationship Id="rId7" Type="http://schemas.openxmlformats.org/officeDocument/2006/relationships/image" Target="../media/image76.png"/><Relationship Id="rId12" Type="http://schemas.openxmlformats.org/officeDocument/2006/relationships/image" Target="../media/image108.png"/><Relationship Id="rId17" Type="http://schemas.openxmlformats.org/officeDocument/2006/relationships/image" Target="../media/image138.png"/><Relationship Id="rId25" Type="http://schemas.openxmlformats.org/officeDocument/2006/relationships/image" Target="../media/image130.png"/><Relationship Id="rId2" Type="http://schemas.openxmlformats.org/officeDocument/2006/relationships/image" Target="../media/image144.png"/><Relationship Id="rId16" Type="http://schemas.openxmlformats.org/officeDocument/2006/relationships/image" Target="../media/image148.png"/><Relationship Id="rId20" Type="http://schemas.openxmlformats.org/officeDocument/2006/relationships/image" Target="../media/image127.png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86.png"/><Relationship Id="rId24" Type="http://schemas.openxmlformats.org/officeDocument/2006/relationships/image" Target="../media/image134.png"/><Relationship Id="rId5" Type="http://schemas.openxmlformats.org/officeDocument/2006/relationships/image" Target="../media/image119.png"/><Relationship Id="rId15" Type="http://schemas.openxmlformats.org/officeDocument/2006/relationships/image" Target="../media/image147.png"/><Relationship Id="rId23" Type="http://schemas.openxmlformats.org/officeDocument/2006/relationships/image" Target="../media/image128.png"/><Relationship Id="rId28" Type="http://schemas.openxmlformats.org/officeDocument/2006/relationships/image" Target="../media/image149.png"/><Relationship Id="rId10" Type="http://schemas.openxmlformats.org/officeDocument/2006/relationships/image" Target="../media/image126.png"/><Relationship Id="rId19" Type="http://schemas.openxmlformats.org/officeDocument/2006/relationships/image" Target="../media/image132.png"/><Relationship Id="rId4" Type="http://schemas.openxmlformats.org/officeDocument/2006/relationships/image" Target="../media/image118.png"/><Relationship Id="rId9" Type="http://schemas.openxmlformats.org/officeDocument/2006/relationships/image" Target="../media/image78.png"/><Relationship Id="rId14" Type="http://schemas.openxmlformats.org/officeDocument/2006/relationships/image" Target="../media/image146.png"/><Relationship Id="rId22" Type="http://schemas.openxmlformats.org/officeDocument/2006/relationships/image" Target="../media/image129.png"/><Relationship Id="rId27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8.png"/><Relationship Id="rId18" Type="http://schemas.openxmlformats.org/officeDocument/2006/relationships/image" Target="../media/image154.png"/><Relationship Id="rId3" Type="http://schemas.openxmlformats.org/officeDocument/2006/relationships/image" Target="../media/image151.png"/><Relationship Id="rId21" Type="http://schemas.openxmlformats.org/officeDocument/2006/relationships/image" Target="../media/image60.png"/><Relationship Id="rId7" Type="http://schemas.openxmlformats.org/officeDocument/2006/relationships/image" Target="../media/image132.png"/><Relationship Id="rId12" Type="http://schemas.openxmlformats.org/officeDocument/2006/relationships/image" Target="../media/image127.png"/><Relationship Id="rId17" Type="http://schemas.openxmlformats.org/officeDocument/2006/relationships/image" Target="../media/image135.png"/><Relationship Id="rId2" Type="http://schemas.openxmlformats.org/officeDocument/2006/relationships/image" Target="../media/image126.png"/><Relationship Id="rId16" Type="http://schemas.openxmlformats.org/officeDocument/2006/relationships/image" Target="../media/image131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34.png"/><Relationship Id="rId5" Type="http://schemas.openxmlformats.org/officeDocument/2006/relationships/image" Target="../media/image153.png"/><Relationship Id="rId15" Type="http://schemas.openxmlformats.org/officeDocument/2006/relationships/image" Target="../media/image130.png"/><Relationship Id="rId10" Type="http://schemas.openxmlformats.org/officeDocument/2006/relationships/image" Target="../media/image133.png"/><Relationship Id="rId19" Type="http://schemas.openxmlformats.org/officeDocument/2006/relationships/image" Target="../media/image119.png"/><Relationship Id="rId4" Type="http://schemas.openxmlformats.org/officeDocument/2006/relationships/image" Target="../media/image152.png"/><Relationship Id="rId9" Type="http://schemas.openxmlformats.org/officeDocument/2006/relationships/image" Target="../media/image120.png"/><Relationship Id="rId14" Type="http://schemas.openxmlformats.org/officeDocument/2006/relationships/image" Target="../media/image129.png"/><Relationship Id="rId22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26" Type="http://schemas.openxmlformats.org/officeDocument/2006/relationships/image" Target="../media/image131.png"/><Relationship Id="rId3" Type="http://schemas.openxmlformats.org/officeDocument/2006/relationships/image" Target="../media/image118.png"/><Relationship Id="rId21" Type="http://schemas.openxmlformats.org/officeDocument/2006/relationships/image" Target="../media/image117.png"/><Relationship Id="rId7" Type="http://schemas.openxmlformats.org/officeDocument/2006/relationships/image" Target="../media/image77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5" Type="http://schemas.openxmlformats.org/officeDocument/2006/relationships/image" Target="../media/image141.png"/><Relationship Id="rId2" Type="http://schemas.openxmlformats.org/officeDocument/2006/relationships/image" Target="../media/image156.png"/><Relationship Id="rId16" Type="http://schemas.openxmlformats.org/officeDocument/2006/relationships/image" Target="../media/image161.png"/><Relationship Id="rId20" Type="http://schemas.openxmlformats.org/officeDocument/2006/relationships/image" Target="../media/image128.pn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108.png"/><Relationship Id="rId24" Type="http://schemas.openxmlformats.org/officeDocument/2006/relationships/image" Target="../media/image134.png"/><Relationship Id="rId5" Type="http://schemas.openxmlformats.org/officeDocument/2006/relationships/image" Target="../media/image120.png"/><Relationship Id="rId15" Type="http://schemas.openxmlformats.org/officeDocument/2006/relationships/image" Target="../media/image160.png"/><Relationship Id="rId23" Type="http://schemas.openxmlformats.org/officeDocument/2006/relationships/image" Target="../media/image133.png"/><Relationship Id="rId28" Type="http://schemas.openxmlformats.org/officeDocument/2006/relationships/image" Target="../media/image130.png"/><Relationship Id="rId10" Type="http://schemas.openxmlformats.org/officeDocument/2006/relationships/image" Target="../media/image86.png"/><Relationship Id="rId19" Type="http://schemas.openxmlformats.org/officeDocument/2006/relationships/image" Target="../media/image127.png"/><Relationship Id="rId4" Type="http://schemas.openxmlformats.org/officeDocument/2006/relationships/image" Target="../media/image119.png"/><Relationship Id="rId9" Type="http://schemas.openxmlformats.org/officeDocument/2006/relationships/image" Target="../media/image126.png"/><Relationship Id="rId14" Type="http://schemas.openxmlformats.org/officeDocument/2006/relationships/image" Target="../media/image159.png"/><Relationship Id="rId22" Type="http://schemas.openxmlformats.org/officeDocument/2006/relationships/image" Target="../media/image132.png"/><Relationship Id="rId27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27.png"/><Relationship Id="rId18" Type="http://schemas.openxmlformats.org/officeDocument/2006/relationships/image" Target="../media/image119.png"/><Relationship Id="rId3" Type="http://schemas.openxmlformats.org/officeDocument/2006/relationships/image" Target="../media/image164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94.png"/><Relationship Id="rId2" Type="http://schemas.openxmlformats.org/officeDocument/2006/relationships/image" Target="../media/image126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17.png"/><Relationship Id="rId5" Type="http://schemas.openxmlformats.org/officeDocument/2006/relationships/image" Target="../media/image118.png"/><Relationship Id="rId15" Type="http://schemas.openxmlformats.org/officeDocument/2006/relationships/image" Target="../media/image131.png"/><Relationship Id="rId10" Type="http://schemas.openxmlformats.org/officeDocument/2006/relationships/image" Target="../media/image128.png"/><Relationship Id="rId19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33.png"/><Relationship Id="rId1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19.png"/><Relationship Id="rId3" Type="http://schemas.openxmlformats.org/officeDocument/2006/relationships/image" Target="../media/image164.png"/><Relationship Id="rId7" Type="http://schemas.openxmlformats.org/officeDocument/2006/relationships/image" Target="../media/image129.png"/><Relationship Id="rId12" Type="http://schemas.openxmlformats.org/officeDocument/2006/relationships/image" Target="../media/image170.png"/><Relationship Id="rId17" Type="http://schemas.openxmlformats.org/officeDocument/2006/relationships/image" Target="../media/image171.png"/><Relationship Id="rId2" Type="http://schemas.openxmlformats.org/officeDocument/2006/relationships/image" Target="../media/image167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69.png"/><Relationship Id="rId5" Type="http://schemas.openxmlformats.org/officeDocument/2006/relationships/image" Target="../media/image118.png"/><Relationship Id="rId15" Type="http://schemas.openxmlformats.org/officeDocument/2006/relationships/image" Target="../media/image77.png"/><Relationship Id="rId10" Type="http://schemas.openxmlformats.org/officeDocument/2006/relationships/image" Target="../media/image168.png"/><Relationship Id="rId4" Type="http://schemas.openxmlformats.org/officeDocument/2006/relationships/image" Target="../media/image165.png"/><Relationship Id="rId9" Type="http://schemas.openxmlformats.org/officeDocument/2006/relationships/image" Target="../media/image131.png"/><Relationship Id="rId1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42.png"/><Relationship Id="rId18" Type="http://schemas.openxmlformats.org/officeDocument/2006/relationships/image" Target="../media/image77.png"/><Relationship Id="rId26" Type="http://schemas.openxmlformats.org/officeDocument/2006/relationships/image" Target="../media/image175.png"/><Relationship Id="rId3" Type="http://schemas.openxmlformats.org/officeDocument/2006/relationships/image" Target="../media/image127.png"/><Relationship Id="rId21" Type="http://schemas.openxmlformats.org/officeDocument/2006/relationships/image" Target="../media/image139.png"/><Relationship Id="rId7" Type="http://schemas.openxmlformats.org/officeDocument/2006/relationships/image" Target="../media/image129.png"/><Relationship Id="rId12" Type="http://schemas.openxmlformats.org/officeDocument/2006/relationships/image" Target="../media/image141.png"/><Relationship Id="rId17" Type="http://schemas.openxmlformats.org/officeDocument/2006/relationships/image" Target="../media/image76.png"/><Relationship Id="rId25" Type="http://schemas.openxmlformats.org/officeDocument/2006/relationships/image" Target="../media/image174.png"/><Relationship Id="rId2" Type="http://schemas.openxmlformats.org/officeDocument/2006/relationships/image" Target="../media/image172.png"/><Relationship Id="rId16" Type="http://schemas.openxmlformats.org/officeDocument/2006/relationships/image" Target="../media/image120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33.png"/><Relationship Id="rId24" Type="http://schemas.openxmlformats.org/officeDocument/2006/relationships/image" Target="../media/image173.png"/><Relationship Id="rId5" Type="http://schemas.openxmlformats.org/officeDocument/2006/relationships/image" Target="../media/image130.png"/><Relationship Id="rId15" Type="http://schemas.openxmlformats.org/officeDocument/2006/relationships/image" Target="../media/image119.png"/><Relationship Id="rId23" Type="http://schemas.openxmlformats.org/officeDocument/2006/relationships/image" Target="../media/image126.png"/><Relationship Id="rId28" Type="http://schemas.openxmlformats.org/officeDocument/2006/relationships/image" Target="../media/image177.png"/><Relationship Id="rId10" Type="http://schemas.openxmlformats.org/officeDocument/2006/relationships/image" Target="../media/image134.png"/><Relationship Id="rId19" Type="http://schemas.openxmlformats.org/officeDocument/2006/relationships/image" Target="../media/image78.png"/><Relationship Id="rId4" Type="http://schemas.openxmlformats.org/officeDocument/2006/relationships/image" Target="../media/image131.png"/><Relationship Id="rId9" Type="http://schemas.openxmlformats.org/officeDocument/2006/relationships/image" Target="../media/image132.png"/><Relationship Id="rId14" Type="http://schemas.openxmlformats.org/officeDocument/2006/relationships/image" Target="../media/image118.png"/><Relationship Id="rId22" Type="http://schemas.openxmlformats.org/officeDocument/2006/relationships/image" Target="../media/image140.png"/><Relationship Id="rId27" Type="http://schemas.openxmlformats.org/officeDocument/2006/relationships/image" Target="../media/image1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6.tiff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tiff"/><Relationship Id="rId17" Type="http://schemas.openxmlformats.org/officeDocument/2006/relationships/image" Target="../media/image17.tiff"/><Relationship Id="rId25" Type="http://schemas.openxmlformats.org/officeDocument/2006/relationships/image" Target="../media/image25.tiff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24" Type="http://schemas.openxmlformats.org/officeDocument/2006/relationships/image" Target="../media/image24.tiff"/><Relationship Id="rId5" Type="http://schemas.openxmlformats.org/officeDocument/2006/relationships/image" Target="../media/image5.tiff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4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126A-3D85-4927-97E5-2E5F35A65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69393-5D72-4407-963C-68E092A16D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0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One only gets answers to the questions she asked</a:t>
            </a:r>
          </a:p>
          <a:p>
            <a:pPr lvl="1"/>
            <a:r>
              <a:rPr lang="en-US" dirty="0"/>
              <a:t>Bandit (implicit) feedback</a:t>
            </a:r>
          </a:p>
          <a:p>
            <a:pPr lvl="1"/>
            <a:r>
              <a:rPr lang="en-US" u="sng" dirty="0"/>
              <a:t>Efficient</a:t>
            </a:r>
            <a:r>
              <a:rPr lang="en-US" dirty="0"/>
              <a:t> exploration is critical</a:t>
            </a:r>
          </a:p>
          <a:p>
            <a:pPr lvl="1"/>
            <a:endParaRPr lang="en-US" dirty="0"/>
          </a:p>
        </p:txBody>
      </p:sp>
      <p:pic>
        <p:nvPicPr>
          <p:cNvPr id="6146" name="Picture 2" descr="Image result for fog on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24" y="3354086"/>
            <a:ext cx="5092341" cy="30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can be structured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The observations might not be independent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722685" y="4067993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19405" y="3051087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7767" y="3068255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0621" y="3051087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1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25" y="418480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03" y="452219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39" y="451897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8" y="42120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02" y="450529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16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06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76" y="481646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09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42" y="443484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31" y="410968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60" y="472678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35" y="591836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01" y="58726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60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64" y="53202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79" y="552538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64" y="595290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62" y="58832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7" y="548054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39" y="529540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43" y="597832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44" y="52012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93" y="554183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08" y="590571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67" y="546305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3213978" y="4971665"/>
            <a:ext cx="377537" cy="377537"/>
            <a:chOff x="6725401" y="3127190"/>
            <a:chExt cx="796034" cy="796034"/>
          </a:xfrm>
        </p:grpSpPr>
        <p:sp>
          <p:nvSpPr>
            <p:cNvPr id="40" name="Oval 39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213978" y="5428460"/>
            <a:ext cx="377537" cy="377537"/>
            <a:chOff x="1609065" y="1869535"/>
            <a:chExt cx="796034" cy="796034"/>
          </a:xfrm>
        </p:grpSpPr>
        <p:sp>
          <p:nvSpPr>
            <p:cNvPr id="43" name="Oval 42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213978" y="4058075"/>
            <a:ext cx="377537" cy="377537"/>
            <a:chOff x="2940472" y="5176088"/>
            <a:chExt cx="796034" cy="796034"/>
          </a:xfrm>
        </p:grpSpPr>
        <p:sp>
          <p:nvSpPr>
            <p:cNvPr id="46" name="Oval 45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213978" y="4514870"/>
            <a:ext cx="377537" cy="377537"/>
            <a:chOff x="5666427" y="1562758"/>
            <a:chExt cx="796034" cy="796034"/>
          </a:xfrm>
        </p:grpSpPr>
        <p:sp>
          <p:nvSpPr>
            <p:cNvPr id="49" name="Oval 48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243" y="5840812"/>
            <a:ext cx="434731" cy="412148"/>
          </a:xfrm>
          <a:prstGeom prst="rect">
            <a:avLst/>
          </a:prstGeom>
        </p:spPr>
      </p:pic>
      <p:pic>
        <p:nvPicPr>
          <p:cNvPr id="52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84" y="3400937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74" y="3400937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91" y="3400937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30" y="3400937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80" y="3400937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68" y="3400937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76" y="3400937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11" y="3400937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82" y="3400937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08" y="3400937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219" y="3400937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4034798" y="4103527"/>
            <a:ext cx="3035465" cy="1938917"/>
            <a:chOff x="706133" y="4216656"/>
            <a:chExt cx="3035465" cy="1938917"/>
          </a:xfrm>
        </p:grpSpPr>
        <p:pic>
          <p:nvPicPr>
            <p:cNvPr id="65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37" y="429885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34" y="436760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18" y="44007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573181" y="6284436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  <p:sp>
        <p:nvSpPr>
          <p:cNvPr id="74" name="Arc 73"/>
          <p:cNvSpPr/>
          <p:nvPr/>
        </p:nvSpPr>
        <p:spPr>
          <a:xfrm rot="10800000">
            <a:off x="2744857" y="42578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/>
          <p:cNvSpPr/>
          <p:nvPr/>
        </p:nvSpPr>
        <p:spPr>
          <a:xfrm rot="10800000">
            <a:off x="2757557" y="47023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/>
          <p:cNvSpPr/>
          <p:nvPr/>
        </p:nvSpPr>
        <p:spPr>
          <a:xfrm rot="10800000">
            <a:off x="2665482" y="4260709"/>
            <a:ext cx="1104900" cy="914402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97948" y="4898887"/>
            <a:ext cx="181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Social influence?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675270" y="3092174"/>
            <a:ext cx="2040834" cy="9055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751720" y="3092174"/>
            <a:ext cx="1490455" cy="905565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282070" y="3092174"/>
            <a:ext cx="1922255" cy="90556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823789" y="2676940"/>
            <a:ext cx="330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Clustered, correlated responses? </a:t>
            </a:r>
          </a:p>
        </p:txBody>
      </p:sp>
    </p:spTree>
    <p:extLst>
      <p:ext uri="{BB962C8B-B14F-4D97-AF65-F5344CB8AC3E}">
        <p14:creationId xmlns:p14="http://schemas.microsoft.com/office/powerpoint/2010/main" val="24080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8" grpId="0"/>
      <p:bldP spid="79" grpId="0" animBg="1"/>
      <p:bldP spid="80" grpId="0" animBg="1"/>
      <p:bldP spid="81" grpId="0" animBg="1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is evolving over time</a:t>
            </a:r>
          </a:p>
          <a:p>
            <a:pPr lvl="1"/>
            <a:r>
              <a:rPr lang="en-US" dirty="0"/>
              <a:t>A non-stationary learning environment</a:t>
            </a:r>
          </a:p>
          <a:p>
            <a:pPr lvl="1"/>
            <a:r>
              <a:rPr lang="en-US" dirty="0"/>
              <a:t>Recognize </a:t>
            </a:r>
            <a:r>
              <a:rPr lang="en-US" u="sng" dirty="0"/>
              <a:t>outdated</a:t>
            </a:r>
            <a:r>
              <a:rPr lang="en-US" dirty="0"/>
              <a:t> model is important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456" y="3309871"/>
            <a:ext cx="3299271" cy="25890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78993" y="3309871"/>
            <a:ext cx="4230189" cy="2587752"/>
            <a:chOff x="5678993" y="3309871"/>
            <a:chExt cx="4230189" cy="25877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8069" y="3309871"/>
              <a:ext cx="3301113" cy="2587752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5678993" y="4310742"/>
              <a:ext cx="462224" cy="7787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8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There are also safety, privacy, and ethic concerns in exploration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13</a:t>
            </a:fld>
            <a:endParaRPr lang="en-US"/>
          </a:p>
        </p:txBody>
      </p:sp>
      <p:pic>
        <p:nvPicPr>
          <p:cNvPr id="2054" name="Picture 6" descr="What To Do After Your Loan Has Been Deni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00" y="3048000"/>
            <a:ext cx="3562548" cy="24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port: Self-Driving Cars Make Mistakes Because Of Limited A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37" y="3045123"/>
            <a:ext cx="4524678" cy="24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7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/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62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49" y="5536013"/>
            <a:ext cx="3414311" cy="50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(stochastic) Multi-arm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26" y="5075211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37825" y="5918556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8730" y="5023817"/>
            <a:ext cx="1634434" cy="977762"/>
            <a:chOff x="388730" y="5023817"/>
            <a:chExt cx="1634434" cy="977762"/>
          </a:xfrm>
        </p:grpSpPr>
        <p:sp>
          <p:nvSpPr>
            <p:cNvPr id="25" name="TextBox 24"/>
            <p:cNvSpPr txBox="1"/>
            <p:nvPr/>
          </p:nvSpPr>
          <p:spPr>
            <a:xfrm>
              <a:off x="388730" y="5023817"/>
              <a:ext cx="1634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679" y="5664816"/>
              <a:ext cx="1125095" cy="33676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 flipV="1">
            <a:off x="1192696" y="2323548"/>
            <a:ext cx="1802295" cy="8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01738" y="5629689"/>
            <a:ext cx="355600" cy="39487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993997" y="5051362"/>
            <a:ext cx="7040362" cy="4697788"/>
            <a:chOff x="3050936" y="5448925"/>
            <a:chExt cx="7040362" cy="4697788"/>
          </a:xfrm>
        </p:grpSpPr>
        <p:sp>
          <p:nvSpPr>
            <p:cNvPr id="53" name="Arc 52"/>
            <p:cNvSpPr/>
            <p:nvPr/>
          </p:nvSpPr>
          <p:spPr>
            <a:xfrm rot="18961402">
              <a:off x="3050936" y="5848922"/>
              <a:ext cx="4348320" cy="2851773"/>
            </a:xfrm>
            <a:prstGeom prst="arc">
              <a:avLst>
                <a:gd name="adj1" fmla="val 16887526"/>
                <a:gd name="adj2" fmla="val 20234872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8481685">
              <a:off x="4650216" y="4705631"/>
              <a:ext cx="4697788" cy="6184376"/>
            </a:xfrm>
            <a:prstGeom prst="arc">
              <a:avLst>
                <a:gd name="adj1" fmla="val 15994470"/>
                <a:gd name="adj2" fmla="val 18268608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926338" y="4211760"/>
            <a:ext cx="3538291" cy="1874061"/>
            <a:chOff x="2064167" y="4690005"/>
            <a:chExt cx="3538291" cy="1874061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2514600" y="6146800"/>
              <a:ext cx="227158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514600" y="4767114"/>
              <a:ext cx="0" cy="13796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945163" y="6194734"/>
              <a:ext cx="1657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Time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1791817" y="4962355"/>
              <a:ext cx="91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Regret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945216" y="6029741"/>
            <a:ext cx="301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Sub-linear regret is preferred!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[LR85]:</a:t>
            </a:r>
          </a:p>
        </p:txBody>
      </p:sp>
      <p:grpSp>
        <p:nvGrpSpPr>
          <p:cNvPr id="3079" name="Group 3078"/>
          <p:cNvGrpSpPr/>
          <p:nvPr/>
        </p:nvGrpSpPr>
        <p:grpSpPr>
          <a:xfrm>
            <a:off x="5979893" y="5772297"/>
            <a:ext cx="3050638" cy="941200"/>
            <a:chOff x="5870711" y="5745001"/>
            <a:chExt cx="3050638" cy="941200"/>
          </a:xfrm>
        </p:grpSpPr>
        <p:grpSp>
          <p:nvGrpSpPr>
            <p:cNvPr id="3075" name="Group 3074"/>
            <p:cNvGrpSpPr/>
            <p:nvPr/>
          </p:nvGrpSpPr>
          <p:grpSpPr>
            <a:xfrm>
              <a:off x="5870711" y="6078330"/>
              <a:ext cx="2791791" cy="607871"/>
              <a:chOff x="5870711" y="6078330"/>
              <a:chExt cx="2791791" cy="607871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5870711" y="6316869"/>
                <a:ext cx="2791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Difficulty of the problem</a:t>
                </a:r>
              </a:p>
            </p:txBody>
          </p:sp>
          <p:cxnSp>
            <p:nvCxnSpPr>
              <p:cNvPr id="3073" name="Straight Arrow Connector 3072"/>
              <p:cNvCxnSpPr/>
              <p:nvPr/>
            </p:nvCxnSpPr>
            <p:spPr>
              <a:xfrm flipV="1">
                <a:off x="7036904" y="6078330"/>
                <a:ext cx="123687" cy="2297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tangle 70"/>
            <p:cNvSpPr/>
            <p:nvPr/>
          </p:nvSpPr>
          <p:spPr>
            <a:xfrm>
              <a:off x="6919753" y="5745001"/>
              <a:ext cx="2001596" cy="2450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0" name="Group 3079"/>
          <p:cNvGrpSpPr/>
          <p:nvPr/>
        </p:nvGrpSpPr>
        <p:grpSpPr>
          <a:xfrm>
            <a:off x="7134308" y="963886"/>
            <a:ext cx="2994770" cy="751453"/>
            <a:chOff x="7134308" y="963886"/>
            <a:chExt cx="2994770" cy="751453"/>
          </a:xfrm>
        </p:grpSpPr>
        <p:sp>
          <p:nvSpPr>
            <p:cNvPr id="73" name="TextBox 72"/>
            <p:cNvSpPr txBox="1"/>
            <p:nvPr/>
          </p:nvSpPr>
          <p:spPr>
            <a:xfrm>
              <a:off x="7549323" y="1069008"/>
              <a:ext cx="2579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Adversarial bandit is out of scope of this tutorial</a:t>
              </a:r>
            </a:p>
          </p:txBody>
        </p:sp>
        <p:pic>
          <p:nvPicPr>
            <p:cNvPr id="1026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308" y="963886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82" name="TextBox 3081"/>
          <p:cNvSpPr txBox="1"/>
          <p:nvPr/>
        </p:nvSpPr>
        <p:spPr>
          <a:xfrm>
            <a:off x="5870712" y="6029739"/>
            <a:ext cx="289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Finite variance is required!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88730" y="2500243"/>
            <a:ext cx="1360556" cy="903983"/>
            <a:chOff x="388730" y="2500243"/>
            <a:chExt cx="1360556" cy="903983"/>
          </a:xfrm>
        </p:grpSpPr>
        <p:sp>
          <p:nvSpPr>
            <p:cNvPr id="24" name="TextBox 23"/>
            <p:cNvSpPr txBox="1"/>
            <p:nvPr/>
          </p:nvSpPr>
          <p:spPr>
            <a:xfrm>
              <a:off x="388730" y="2500243"/>
              <a:ext cx="1289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 distribution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459" y="3095071"/>
              <a:ext cx="1303827" cy="3091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719872" y="3181640"/>
            <a:ext cx="3225564" cy="902192"/>
            <a:chOff x="8719872" y="3181640"/>
            <a:chExt cx="3225564" cy="902192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06410" y="3790603"/>
              <a:ext cx="2888025" cy="293229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1200" y="5532520"/>
            <a:ext cx="2188191" cy="50932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[Aue95]: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8730" y="3812208"/>
            <a:ext cx="2445748" cy="720790"/>
            <a:chOff x="388730" y="3812208"/>
            <a:chExt cx="2445748" cy="720790"/>
          </a:xfrm>
        </p:grpSpPr>
        <p:sp>
          <p:nvSpPr>
            <p:cNvPr id="21" name="TextBox 20"/>
            <p:cNvSpPr txBox="1"/>
            <p:nvPr/>
          </p:nvSpPr>
          <p:spPr>
            <a:xfrm>
              <a:off x="388730" y="3812208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0333" y="4184104"/>
              <a:ext cx="2434145" cy="348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0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 animBg="1"/>
      <p:bldP spid="46" grpId="0"/>
      <p:bldP spid="44" grpId="0"/>
      <p:bldP spid="44" grpId="1"/>
      <p:bldP spid="3082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" y="3095070"/>
            <a:ext cx="1303827" cy="3091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865075" y="4748112"/>
            <a:ext cx="5537310" cy="372387"/>
            <a:chOff x="2865075" y="4756946"/>
            <a:chExt cx="5537310" cy="37238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075" y="4799043"/>
              <a:ext cx="456689" cy="28231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4660" y="4842440"/>
              <a:ext cx="448386" cy="27401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3157" y="4855320"/>
              <a:ext cx="473296" cy="274013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5301" y="4767728"/>
              <a:ext cx="791342" cy="111413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1537" y="4756946"/>
              <a:ext cx="782348" cy="11220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7149" y="4794406"/>
              <a:ext cx="775236" cy="1122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Contextual/structured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730" y="3812208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730" y="2500243"/>
            <a:ext cx="128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 distribution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9450" y="5935255"/>
            <a:ext cx="1816132" cy="3781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7825" y="5918556"/>
            <a:ext cx="163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8730" y="5023817"/>
            <a:ext cx="163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Agent/learner/policy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679" y="5664816"/>
            <a:ext cx="1125095" cy="3367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328" y="5662469"/>
            <a:ext cx="1374027" cy="33832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25708" y="5945373"/>
            <a:ext cx="2197712" cy="3749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664" y="3094890"/>
            <a:ext cx="1808852" cy="310896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6546573" y="918817"/>
            <a:ext cx="4228751" cy="616940"/>
            <a:chOff x="6546573" y="918817"/>
            <a:chExt cx="4228751" cy="616940"/>
          </a:xfrm>
        </p:grpSpPr>
        <p:grpSp>
          <p:nvGrpSpPr>
            <p:cNvPr id="50" name="Group 49"/>
            <p:cNvGrpSpPr/>
            <p:nvPr/>
          </p:nvGrpSpPr>
          <p:grpSpPr>
            <a:xfrm>
              <a:off x="6546573" y="918817"/>
              <a:ext cx="4228751" cy="607392"/>
              <a:chOff x="6568660" y="892313"/>
              <a:chExt cx="4228751" cy="60739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138504" y="892313"/>
                <a:ext cx="3658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2054" name="Picture 6" descr="Example Logo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91917" y="1207878"/>
              <a:ext cx="2786971" cy="32787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719872" y="3181640"/>
            <a:ext cx="3225564" cy="941949"/>
            <a:chOff x="8719872" y="3181640"/>
            <a:chExt cx="3225564" cy="941949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57819" y="3830360"/>
              <a:ext cx="2888025" cy="29322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206807" y="5567342"/>
            <a:ext cx="5568776" cy="833460"/>
            <a:chOff x="6206807" y="5567342"/>
            <a:chExt cx="5568776" cy="83346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34125" y="5831137"/>
              <a:ext cx="4081483" cy="56966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206807" y="5567342"/>
              <a:ext cx="5568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  <a:p>
              <a:endParaRPr lang="en-US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6687" y="4165907"/>
            <a:ext cx="2525130" cy="3619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7586" y="4146855"/>
            <a:ext cx="2422203" cy="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Reinforcement learning [SB18]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17</a:t>
            </a:fld>
            <a:endParaRPr lang="en-US"/>
          </a:p>
        </p:txBody>
      </p:sp>
      <p:pic>
        <p:nvPicPr>
          <p:cNvPr id="30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134308" y="963886"/>
            <a:ext cx="3215640" cy="474454"/>
            <a:chOff x="7134308" y="963886"/>
            <a:chExt cx="3215640" cy="474454"/>
          </a:xfrm>
        </p:grpSpPr>
        <p:sp>
          <p:nvSpPr>
            <p:cNvPr id="22" name="TextBox 21"/>
            <p:cNvSpPr txBox="1"/>
            <p:nvPr/>
          </p:nvSpPr>
          <p:spPr>
            <a:xfrm>
              <a:off x="7549323" y="1069008"/>
              <a:ext cx="2800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Out of scope of this tutorial</a:t>
              </a:r>
            </a:p>
          </p:txBody>
        </p:sp>
        <p:pic>
          <p:nvPicPr>
            <p:cNvPr id="23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308" y="963886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7673010" y="3878460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74394" y="3872799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05" y="4238987"/>
            <a:ext cx="1808852" cy="3108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48760" y="3143791"/>
            <a:ext cx="2344771" cy="2218915"/>
            <a:chOff x="3048760" y="3059868"/>
            <a:chExt cx="2344771" cy="2218915"/>
          </a:xfrm>
        </p:grpSpPr>
        <p:grpSp>
          <p:nvGrpSpPr>
            <p:cNvPr id="46" name="Group 45"/>
            <p:cNvGrpSpPr/>
            <p:nvPr/>
          </p:nvGrpSpPr>
          <p:grpSpPr>
            <a:xfrm>
              <a:off x="3825152" y="3059868"/>
              <a:ext cx="1568379" cy="2218915"/>
              <a:chOff x="3756025" y="3293991"/>
              <a:chExt cx="1145616" cy="164592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H="1">
                <a:off x="3757614" y="4926111"/>
                <a:ext cx="1144027" cy="6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0800000">
                <a:off x="3768588" y="3293991"/>
                <a:ext cx="0" cy="164592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756025" y="3308350"/>
                <a:ext cx="1137500" cy="290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048760" y="3781906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State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92" y="4151933"/>
              <a:ext cx="571504" cy="28575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994" y="4250418"/>
            <a:ext cx="2182545" cy="3312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176" y="4215424"/>
            <a:ext cx="2171716" cy="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775" y="5667979"/>
            <a:ext cx="2473738" cy="419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problems</a:t>
            </a:r>
          </a:p>
          <a:p>
            <a:pPr lvl="1"/>
            <a:r>
              <a:rPr lang="en-US" dirty="0">
                <a:solidFill>
                  <a:srgbClr val="00CC00"/>
                </a:solidFill>
              </a:rPr>
              <a:t>Reward estimation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Arm selection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18</a:t>
            </a:fld>
            <a:endParaRPr lang="en-US"/>
          </a:p>
        </p:txBody>
      </p:sp>
      <p:pic>
        <p:nvPicPr>
          <p:cNvPr id="32" name="Picture 2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age result for 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6" name="Rectangle 5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68" name="Rectangle 67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70" name="Straight Arrow Connector 69"/>
            <p:cNvCxnSpPr>
              <a:stCxn id="68" idx="2"/>
              <a:endCxn id="69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287888" y="5396247"/>
            <a:ext cx="2464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Multi-arm bandit: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Contextual bandit: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852" y="6253545"/>
            <a:ext cx="3324960" cy="3533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6573" y="918817"/>
            <a:ext cx="4915624" cy="718509"/>
            <a:chOff x="6546573" y="918817"/>
            <a:chExt cx="4915624" cy="718509"/>
          </a:xfrm>
        </p:grpSpPr>
        <p:grpSp>
          <p:nvGrpSpPr>
            <p:cNvPr id="30" name="Group 29"/>
            <p:cNvGrpSpPr/>
            <p:nvPr/>
          </p:nvGrpSpPr>
          <p:grpSpPr>
            <a:xfrm>
              <a:off x="6546573" y="918817"/>
              <a:ext cx="4318903" cy="607392"/>
              <a:chOff x="6568660" y="892313"/>
              <a:chExt cx="4318903" cy="60739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138504" y="892313"/>
                <a:ext cx="3749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39" name="Picture 6" descr="Example Logo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4093" y="1258706"/>
              <a:ext cx="4258104" cy="37862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34895" y="1558343"/>
            <a:ext cx="454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Ridge regression, closed form solution exists!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34647" y="5503571"/>
            <a:ext cx="3547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Adaptive </a:t>
            </a:r>
            <a:r>
              <a:rPr lang="en-US" dirty="0" err="1"/>
              <a:t>v.s</a:t>
            </a:r>
            <a:r>
              <a:rPr lang="en-US" dirty="0"/>
              <a:t>., non-adaptive</a:t>
            </a:r>
          </a:p>
          <a:p>
            <a:pPr marL="342900" indent="-342900">
              <a:buAutoNum type="arabicPeriod"/>
            </a:pPr>
            <a:r>
              <a:rPr lang="en-US" dirty="0"/>
              <a:t>Independent </a:t>
            </a:r>
            <a:r>
              <a:rPr lang="en-US" dirty="0" err="1"/>
              <a:t>v.s</a:t>
            </a:r>
            <a:r>
              <a:rPr lang="en-US" dirty="0"/>
              <a:t>., collaborative</a:t>
            </a:r>
          </a:p>
          <a:p>
            <a:pPr marL="342900" indent="-342900">
              <a:buAutoNum type="arabicPeriod"/>
            </a:pPr>
            <a:r>
              <a:rPr lang="en-US" dirty="0"/>
              <a:t>Unconstrained </a:t>
            </a:r>
            <a:r>
              <a:rPr lang="en-US" dirty="0" err="1"/>
              <a:t>v.s</a:t>
            </a:r>
            <a:r>
              <a:rPr lang="en-US" dirty="0"/>
              <a:t>., constrained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882887" y="5972313"/>
            <a:ext cx="3034748" cy="644939"/>
            <a:chOff x="3882887" y="5972313"/>
            <a:chExt cx="3034748" cy="644939"/>
          </a:xfrm>
        </p:grpSpPr>
        <p:sp>
          <p:nvSpPr>
            <p:cNvPr id="17" name="TextBox 16"/>
            <p:cNvSpPr txBox="1"/>
            <p:nvPr/>
          </p:nvSpPr>
          <p:spPr>
            <a:xfrm>
              <a:off x="3882887" y="5972313"/>
              <a:ext cx="3034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Loss function  </a:t>
              </a:r>
              <a:r>
                <a:rPr lang="en-US" dirty="0">
                  <a:solidFill>
                    <a:srgbClr val="7030A0"/>
                  </a:solidFill>
                </a:rPr>
                <a:t>Regularization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966818" y="6617252"/>
              <a:ext cx="856974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072770" y="6613836"/>
              <a:ext cx="54864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8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exploration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  <a:p>
            <a:r>
              <a:rPr lang="en-US" dirty="0"/>
              <a:t>Optimism in the face of uncertainty</a:t>
            </a:r>
          </a:p>
          <a:p>
            <a:r>
              <a:rPr lang="en-US" dirty="0"/>
              <a:t>Posterior sampling</a:t>
            </a:r>
          </a:p>
          <a:p>
            <a:r>
              <a:rPr lang="en-US" dirty="0"/>
              <a:t>Perturbation-based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6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ge of dis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120"/>
            <a:ext cx="12192000" cy="68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09761"/>
            <a:ext cx="9144000" cy="2387600"/>
          </a:xfrm>
        </p:spPr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nl-NL" sz="2800" dirty="0"/>
              <a:t>Qingyun Wu, Huazheng Wang, Hongning Wang</a:t>
            </a: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000" dirty="0"/>
              <a:t>Department of Computer Science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University of Virginia</a:t>
            </a:r>
          </a:p>
        </p:txBody>
      </p:sp>
    </p:spTree>
    <p:extLst>
      <p:ext uri="{BB962C8B-B14F-4D97-AF65-F5344CB8AC3E}">
        <p14:creationId xmlns:p14="http://schemas.microsoft.com/office/powerpoint/2010/main" val="3893930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[Aue02]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Just Flip A Co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91" y="2848388"/>
            <a:ext cx="536575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39" y="2976837"/>
            <a:ext cx="2297232" cy="34062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849064" y="3410226"/>
            <a:ext cx="1544571" cy="653774"/>
            <a:chOff x="3849064" y="3410226"/>
            <a:chExt cx="1544571" cy="65377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589670" y="3410226"/>
              <a:ext cx="803965" cy="6537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9064" y="3504232"/>
              <a:ext cx="793616" cy="30772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788558" y="3414644"/>
            <a:ext cx="3240590" cy="1132240"/>
            <a:chOff x="5788558" y="3414644"/>
            <a:chExt cx="3240590" cy="113224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959060" y="3414644"/>
              <a:ext cx="675861" cy="65819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0294" y="3477383"/>
              <a:ext cx="821084" cy="31089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8558" y="4250701"/>
              <a:ext cx="3240590" cy="296183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414642" y="4598504"/>
            <a:ext cx="4571547" cy="1371888"/>
            <a:chOff x="3414642" y="4598504"/>
            <a:chExt cx="4571547" cy="137188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76417" y="4629426"/>
              <a:ext cx="830470" cy="90114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733774" y="4598504"/>
              <a:ext cx="874643" cy="9320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4642" y="5675793"/>
              <a:ext cx="4571547" cy="29459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10800000">
            <a:off x="2405892" y="3101009"/>
            <a:ext cx="787881" cy="2721112"/>
            <a:chOff x="6097293" y="3125876"/>
            <a:chExt cx="1402504" cy="19202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097293" y="3137587"/>
              <a:ext cx="139521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04586" y="5038693"/>
              <a:ext cx="1395211" cy="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922052" y="1736037"/>
            <a:ext cx="3613426" cy="369332"/>
            <a:chOff x="8406296" y="2288209"/>
            <a:chExt cx="3613426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8406296" y="2288209"/>
              <a:ext cx="3613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Constant      leads to linear regret!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89784" y="2393087"/>
              <a:ext cx="203689" cy="184290"/>
            </a:xfrm>
            <a:prstGeom prst="rect">
              <a:avLst/>
            </a:prstGeom>
          </p:spPr>
        </p:pic>
      </p:grpSp>
      <p:cxnSp>
        <p:nvCxnSpPr>
          <p:cNvPr id="40" name="Straight Connector 39"/>
          <p:cNvCxnSpPr/>
          <p:nvPr/>
        </p:nvCxnSpPr>
        <p:spPr>
          <a:xfrm flipV="1">
            <a:off x="7898296" y="3339548"/>
            <a:ext cx="34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220765" y="3502991"/>
            <a:ext cx="197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Arm selection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26469" y="1965738"/>
            <a:ext cx="4713357" cy="1200329"/>
            <a:chOff x="6926469" y="1965738"/>
            <a:chExt cx="4713357" cy="120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4288" y="2106887"/>
              <a:ext cx="2934336" cy="3907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26469" y="1965738"/>
              <a:ext cx="4713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By setting                                                         , we have</a:t>
              </a:r>
            </a:p>
            <a:p>
              <a:r>
                <a:rPr lang="en-US" dirty="0"/>
                <a:t>                                                                                          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8162" y="2470770"/>
              <a:ext cx="4010737" cy="3875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050156" y="521252"/>
            <a:ext cx="3584257" cy="744332"/>
            <a:chOff x="7050156" y="521252"/>
            <a:chExt cx="3584257" cy="74433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2674" y="833436"/>
              <a:ext cx="3011739" cy="43214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7050156" y="521252"/>
              <a:ext cx="3366051" cy="499855"/>
              <a:chOff x="7054574" y="503583"/>
              <a:chExt cx="3366051" cy="49985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7518398" y="503583"/>
                <a:ext cx="2902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CC00"/>
                    </a:solidFill>
                  </a:rPr>
                  <a:t>Lower regret bound of MAB:</a:t>
                </a:r>
              </a:p>
            </p:txBody>
          </p:sp>
          <p:pic>
            <p:nvPicPr>
              <p:cNvPr id="50" name="Picture 8" descr="Download Paper Clipart Note Taking - Clip Art Take Note - Full ...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574" y="561251"/>
                <a:ext cx="433318" cy="44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8198678" y="4912138"/>
            <a:ext cx="339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FF0000"/>
                </a:solidFill>
              </a:rPr>
              <a:t>Non-adaptive</a:t>
            </a:r>
            <a:r>
              <a:rPr lang="en-US" i="1" dirty="0">
                <a:solidFill>
                  <a:srgbClr val="FF0000"/>
                </a:solidFill>
              </a:rPr>
              <a:t>; often leads to sub-optimal performance in practice.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9488557" y="1016000"/>
            <a:ext cx="432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931936" y="2817019"/>
            <a:ext cx="14956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050156" y="525669"/>
            <a:ext cx="3366051" cy="777460"/>
            <a:chOff x="7054574" y="503583"/>
            <a:chExt cx="3366051" cy="777460"/>
          </a:xfrm>
        </p:grpSpPr>
        <p:sp>
          <p:nvSpPr>
            <p:cNvPr id="28" name="TextBox 2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Reward estimation in MAB:</a:t>
              </a:r>
            </a:p>
          </p:txBody>
        </p:sp>
        <p:pic>
          <p:nvPicPr>
            <p:cNvPr id="1032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4417" y="835353"/>
              <a:ext cx="2626599" cy="44569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7885" y="4196728"/>
            <a:ext cx="2566377" cy="3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Epoch greedy [LZ08]</a:t>
            </a:r>
          </a:p>
          <a:p>
            <a:pPr lvl="1"/>
            <a:r>
              <a:rPr lang="en-US" dirty="0"/>
              <a:t>Explore and then commit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21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45007" y="3017352"/>
            <a:ext cx="21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Explore by one step</a:t>
            </a:r>
          </a:p>
        </p:txBody>
      </p:sp>
      <p:grpSp>
        <p:nvGrpSpPr>
          <p:cNvPr id="1043" name="Group 1042"/>
          <p:cNvGrpSpPr/>
          <p:nvPr/>
        </p:nvGrpSpPr>
        <p:grpSpPr>
          <a:xfrm>
            <a:off x="2538413" y="3399468"/>
            <a:ext cx="6029354" cy="767778"/>
            <a:chOff x="2538413" y="3399468"/>
            <a:chExt cx="6029354" cy="767778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211098" y="3399468"/>
              <a:ext cx="0" cy="4112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413" y="3876675"/>
              <a:ext cx="6029354" cy="290571"/>
            </a:xfrm>
            <a:prstGeom prst="rect">
              <a:avLst/>
            </a:prstGeom>
          </p:spPr>
        </p:pic>
      </p:grpSp>
      <p:grpSp>
        <p:nvGrpSpPr>
          <p:cNvPr id="1044" name="Group 1043"/>
          <p:cNvGrpSpPr/>
          <p:nvPr/>
        </p:nvGrpSpPr>
        <p:grpSpPr>
          <a:xfrm>
            <a:off x="3043239" y="4221991"/>
            <a:ext cx="4386688" cy="764346"/>
            <a:chOff x="3043239" y="4221991"/>
            <a:chExt cx="4386688" cy="764346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5211098" y="4221991"/>
              <a:ext cx="0" cy="41148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4" name="Picture 10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3239" y="4729161"/>
              <a:ext cx="4386688" cy="257176"/>
            </a:xfrm>
            <a:prstGeom prst="rect">
              <a:avLst/>
            </a:prstGeom>
          </p:spPr>
        </p:pic>
      </p:grpSp>
      <p:grpSp>
        <p:nvGrpSpPr>
          <p:cNvPr id="1048" name="Group 1047"/>
          <p:cNvGrpSpPr/>
          <p:nvPr/>
        </p:nvGrpSpPr>
        <p:grpSpPr>
          <a:xfrm>
            <a:off x="5211098" y="4827984"/>
            <a:ext cx="2739704" cy="731520"/>
            <a:chOff x="5211098" y="4827984"/>
            <a:chExt cx="2739704" cy="731520"/>
          </a:xfrm>
        </p:grpSpPr>
        <p:grpSp>
          <p:nvGrpSpPr>
            <p:cNvPr id="1047" name="Group 1046"/>
            <p:cNvGrpSpPr/>
            <p:nvPr/>
          </p:nvGrpSpPr>
          <p:grpSpPr>
            <a:xfrm>
              <a:off x="5211098" y="4827984"/>
              <a:ext cx="2739704" cy="731520"/>
              <a:chOff x="5211098" y="4827984"/>
              <a:chExt cx="2739704" cy="73152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5211098" y="5078879"/>
                <a:ext cx="0" cy="4114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5211601" y="5543277"/>
                <a:ext cx="272284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939087" y="4827984"/>
                <a:ext cx="0" cy="73152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7493602" y="4841118"/>
                <a:ext cx="457200" cy="0"/>
              </a:xfrm>
              <a:prstGeom prst="straightConnector1">
                <a:avLst/>
              </a:prstGeom>
              <a:ln w="28575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9312" y="5229224"/>
              <a:ext cx="1009068" cy="256032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245007" y="4644897"/>
            <a:ext cx="217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Exploit by one epoch</a:t>
            </a:r>
          </a:p>
        </p:txBody>
      </p:sp>
      <p:sp>
        <p:nvSpPr>
          <p:cNvPr id="1029" name="Rectangle 1028"/>
          <p:cNvSpPr/>
          <p:nvPr/>
        </p:nvSpPr>
        <p:spPr>
          <a:xfrm>
            <a:off x="4729504" y="4703254"/>
            <a:ext cx="401296" cy="328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0" name="Group 1049"/>
          <p:cNvGrpSpPr/>
          <p:nvPr/>
        </p:nvGrpSpPr>
        <p:grpSpPr>
          <a:xfrm>
            <a:off x="7980217" y="3141471"/>
            <a:ext cx="2698938" cy="1080519"/>
            <a:chOff x="7980217" y="3141471"/>
            <a:chExt cx="2698938" cy="1080519"/>
          </a:xfrm>
        </p:grpSpPr>
        <p:pic>
          <p:nvPicPr>
            <p:cNvPr id="1030" name="Picture 10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5851" y="3141471"/>
              <a:ext cx="2423304" cy="295011"/>
            </a:xfrm>
            <a:prstGeom prst="rect">
              <a:avLst/>
            </a:prstGeom>
          </p:spPr>
        </p:pic>
        <p:sp>
          <p:nvSpPr>
            <p:cNvPr id="1034" name="Rectangle 1033"/>
            <p:cNvSpPr/>
            <p:nvPr/>
          </p:nvSpPr>
          <p:spPr>
            <a:xfrm>
              <a:off x="7980217" y="3810729"/>
              <a:ext cx="630017" cy="41126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6" name="Straight Arrow Connector 1035"/>
            <p:cNvCxnSpPr>
              <a:stCxn id="1034" idx="0"/>
            </p:cNvCxnSpPr>
            <p:nvPr/>
          </p:nvCxnSpPr>
          <p:spPr>
            <a:xfrm flipV="1">
              <a:off x="8295226" y="3478221"/>
              <a:ext cx="236257" cy="3325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1" name="Group 1050"/>
          <p:cNvGrpSpPr/>
          <p:nvPr/>
        </p:nvGrpSpPr>
        <p:grpSpPr>
          <a:xfrm>
            <a:off x="9544050" y="3409950"/>
            <a:ext cx="2581275" cy="1002903"/>
            <a:chOff x="9544050" y="3409950"/>
            <a:chExt cx="2581275" cy="1002903"/>
          </a:xfrm>
        </p:grpSpPr>
        <p:sp>
          <p:nvSpPr>
            <p:cNvPr id="1031" name="TextBox 1030"/>
            <p:cNvSpPr txBox="1"/>
            <p:nvPr/>
          </p:nvSpPr>
          <p:spPr>
            <a:xfrm>
              <a:off x="9544050" y="3489523"/>
              <a:ext cx="25812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Size of hypothesis space, which makes the exploration </a:t>
              </a:r>
              <a:r>
                <a:rPr lang="en-US" u="sng" dirty="0"/>
                <a:t>adaptive</a:t>
              </a:r>
            </a:p>
          </p:txBody>
        </p:sp>
        <p:cxnSp>
          <p:nvCxnSpPr>
            <p:cNvPr id="1039" name="Straight Connector 1038"/>
            <p:cNvCxnSpPr/>
            <p:nvPr/>
          </p:nvCxnSpPr>
          <p:spPr>
            <a:xfrm>
              <a:off x="10274300" y="3409950"/>
              <a:ext cx="30473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9" name="Group 1048"/>
          <p:cNvGrpSpPr/>
          <p:nvPr/>
        </p:nvGrpSpPr>
        <p:grpSpPr>
          <a:xfrm>
            <a:off x="2467179" y="3203575"/>
            <a:ext cx="2744105" cy="2353072"/>
            <a:chOff x="2467179" y="3203575"/>
            <a:chExt cx="2744105" cy="235307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470150" y="3203575"/>
              <a:ext cx="0" cy="23530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467179" y="3217900"/>
              <a:ext cx="132156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5173" y="5229224"/>
              <a:ext cx="1152146" cy="256032"/>
            </a:xfrm>
            <a:prstGeom prst="rect">
              <a:avLst/>
            </a:prstGeom>
          </p:spPr>
        </p:pic>
        <p:cxnSp>
          <p:nvCxnSpPr>
            <p:cNvPr id="88" name="Straight Connector 87"/>
            <p:cNvCxnSpPr/>
            <p:nvPr/>
          </p:nvCxnSpPr>
          <p:spPr>
            <a:xfrm flipH="1">
              <a:off x="2474120" y="5544039"/>
              <a:ext cx="27371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2" name="Picture 10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675" y="3095624"/>
            <a:ext cx="2986100" cy="270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4423" y="4198962"/>
            <a:ext cx="174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Length of epoch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486" y="4764275"/>
            <a:ext cx="3520500" cy="3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2" grpId="0"/>
      <p:bldP spid="1029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UCB1 [Aue02]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690191" y="3653183"/>
            <a:ext cx="4339220" cy="1462157"/>
            <a:chOff x="2690191" y="3653183"/>
            <a:chExt cx="4339220" cy="1462157"/>
          </a:xfrm>
        </p:grpSpPr>
        <p:grpSp>
          <p:nvGrpSpPr>
            <p:cNvPr id="6" name="Group 5"/>
            <p:cNvGrpSpPr/>
            <p:nvPr/>
          </p:nvGrpSpPr>
          <p:grpSpPr>
            <a:xfrm>
              <a:off x="2690191" y="3953566"/>
              <a:ext cx="283155" cy="1161774"/>
              <a:chOff x="3697356" y="3984487"/>
              <a:chExt cx="283155" cy="1161774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3840145" y="4559748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3697356" y="5146261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066377" y="3653183"/>
              <a:ext cx="283845" cy="1445793"/>
              <a:chOff x="5073542" y="3684104"/>
              <a:chExt cx="283845" cy="1445793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5083067" y="3698900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221357" y="3684104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221357" y="4408556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5073542" y="5120506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6745170" y="4552950"/>
              <a:ext cx="284241" cy="553513"/>
              <a:chOff x="7752335" y="4583871"/>
              <a:chExt cx="284241" cy="553513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896121" y="4583871"/>
                <a:ext cx="1" cy="27146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>
                <a:off x="7892550" y="4863064"/>
                <a:ext cx="2175" cy="27432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7762256" y="5129449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7752335" y="4589303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732989" y="1252091"/>
            <a:ext cx="3721309" cy="1364724"/>
            <a:chOff x="8064292" y="1349273"/>
            <a:chExt cx="3721309" cy="1364724"/>
          </a:xfrm>
        </p:grpSpPr>
        <p:pic>
          <p:nvPicPr>
            <p:cNvPr id="2052" name="Picture 4" descr="Free Idea Cliparts, Download Free Clip Art, Free Clip Art on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292" y="1440070"/>
              <a:ext cx="428487" cy="42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8490651" y="1349273"/>
              <a:ext cx="2658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Chernoff-Hoeffding</a:t>
              </a:r>
              <a:r>
                <a:rPr lang="en-US" dirty="0"/>
                <a:t> bound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5323" y="1701592"/>
              <a:ext cx="3220278" cy="2907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78115" y="2020989"/>
              <a:ext cx="2133564" cy="320227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85356" y="2375727"/>
              <a:ext cx="2398643" cy="338270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2771395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247" y="4185822"/>
            <a:ext cx="4096805" cy="35460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752522" y="1307548"/>
            <a:ext cx="3366051" cy="499855"/>
            <a:chOff x="7054574" y="503583"/>
            <a:chExt cx="3366051" cy="499855"/>
          </a:xfrm>
        </p:grpSpPr>
        <p:sp>
          <p:nvSpPr>
            <p:cNvPr id="68" name="TextBox 6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Lower regret bound of MAB:</a:t>
              </a:r>
            </a:p>
          </p:txBody>
        </p:sp>
        <p:pic>
          <p:nvPicPr>
            <p:cNvPr id="69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4" name="Straight Connector 73"/>
          <p:cNvCxnSpPr/>
          <p:nvPr/>
        </p:nvCxnSpPr>
        <p:spPr>
          <a:xfrm flipV="1">
            <a:off x="9652000" y="4404139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082156" y="4576418"/>
            <a:ext cx="1139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411896" y="4042395"/>
            <a:ext cx="4591738" cy="886298"/>
            <a:chOff x="2411896" y="4042395"/>
            <a:chExt cx="4591738" cy="886298"/>
          </a:xfrm>
        </p:grpSpPr>
        <p:grpSp>
          <p:nvGrpSpPr>
            <p:cNvPr id="79" name="Group 78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54" name="Straight Connector 53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56" name="Straight Connector 55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2858053" y="3101010"/>
            <a:ext cx="4896775" cy="1644131"/>
            <a:chOff x="2858053" y="3101010"/>
            <a:chExt cx="4896775" cy="16441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58053" y="4125705"/>
              <a:ext cx="673725" cy="2596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74292" y="4000808"/>
              <a:ext cx="661861" cy="25600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59800" y="4499837"/>
              <a:ext cx="695028" cy="24530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01392" y="3101010"/>
              <a:ext cx="3902269" cy="1329322"/>
              <a:chOff x="3401392" y="3101010"/>
              <a:chExt cx="3902269" cy="132932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24557" y="3101010"/>
                <a:ext cx="1879104" cy="484508"/>
              </a:xfrm>
              <a:prstGeom prst="rect">
                <a:avLst/>
              </a:prstGeom>
            </p:spPr>
          </p:pic>
        </p:grp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02954" y="1637400"/>
            <a:ext cx="2594752" cy="372315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flipV="1">
            <a:off x="9837531" y="1802296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9303025" y="1917148"/>
            <a:ext cx="485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61446" y="1583769"/>
            <a:ext cx="1971338" cy="458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47463" y="4250851"/>
            <a:ext cx="2556622" cy="31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56" y="2947488"/>
            <a:ext cx="3248167" cy="500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LinUCB</a:t>
            </a:r>
            <a:r>
              <a:rPr lang="en-US" dirty="0"/>
              <a:t> [LCLS10]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23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8423965" y="4567583"/>
            <a:ext cx="3260035" cy="1488661"/>
            <a:chOff x="8207513" y="4046330"/>
            <a:chExt cx="3260035" cy="148866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97915" y="4396822"/>
              <a:ext cx="3015024" cy="34106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8980" y="4786933"/>
              <a:ext cx="2551056" cy="33337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43479" y="5167862"/>
              <a:ext cx="1326191" cy="313331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211929" y="4072835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513" y="4046330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3723860" cy="616940"/>
            <a:chOff x="7496313" y="1320799"/>
            <a:chExt cx="3723860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102124" y="1315123"/>
            <a:ext cx="4969068" cy="697607"/>
            <a:chOff x="2453924" y="62586"/>
            <a:chExt cx="4969068" cy="69760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86200" y="316162"/>
              <a:ext cx="3181350" cy="444031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2891245" y="62586"/>
              <a:ext cx="453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</p:txBody>
        </p:sp>
        <p:pic>
          <p:nvPicPr>
            <p:cNvPr id="120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924" y="221855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1" name="Straight Connector 70"/>
          <p:cNvCxnSpPr/>
          <p:nvPr/>
        </p:nvCxnSpPr>
        <p:spPr>
          <a:xfrm flipV="1">
            <a:off x="9678504" y="3343965"/>
            <a:ext cx="129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4557" y="3101010"/>
            <a:ext cx="1879104" cy="4845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05910" y="3176929"/>
            <a:ext cx="2395203" cy="401776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40" name="Group 139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08" name="Group 107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11" name="Straight Connector 110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7" name="Straight Connector 14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53" name="Oval 152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22" name="Group 121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46" name="Straight Connector 14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Connector 147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54" name="Oval 15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29" name="Group 128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39" name="Group 138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44" name="Straight Connector 143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9" name="Straight Connector 148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55" name="Oval 154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6" name="Straight Arrow Connector 155"/>
          <p:cNvCxnSpPr/>
          <p:nvPr/>
        </p:nvCxnSpPr>
        <p:spPr>
          <a:xfrm>
            <a:off x="6126922" y="3662018"/>
            <a:ext cx="1136763" cy="768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95" name="Straight Arrow Connector 94"/>
            <p:cNvCxnSpPr>
              <a:stCxn id="87" idx="2"/>
              <a:endCxn id="152" idx="0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89" name="Straight Arrow Connector 88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474225" y="2111512"/>
            <a:ext cx="4053584" cy="778886"/>
            <a:chOff x="7474225" y="2111512"/>
            <a:chExt cx="4053584" cy="778886"/>
          </a:xfrm>
        </p:grpSpPr>
        <p:sp>
          <p:nvSpPr>
            <p:cNvPr id="65" name="TextBox 64"/>
            <p:cNvSpPr txBox="1"/>
            <p:nvPr/>
          </p:nvSpPr>
          <p:spPr>
            <a:xfrm>
              <a:off x="7474225" y="2111512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610901" y="2411529"/>
              <a:ext cx="3916908" cy="478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7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387" y="3200399"/>
            <a:ext cx="3548081" cy="492438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97" y="3221105"/>
            <a:ext cx="2395203" cy="401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GLM-UCB [FCGS10]</a:t>
            </a:r>
          </a:p>
          <a:p>
            <a:pPr lvl="1"/>
            <a:r>
              <a:rPr lang="en-US" dirty="0"/>
              <a:t>A generalized linear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24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126922" y="3662018"/>
            <a:ext cx="1205949" cy="8746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4210583" cy="616940"/>
            <a:chOff x="7496313" y="1320799"/>
            <a:chExt cx="4210583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78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7488599" y="1315199"/>
            <a:ext cx="3723860" cy="636790"/>
            <a:chOff x="7466263" y="2127875"/>
            <a:chExt cx="3723860" cy="636790"/>
          </a:xfrm>
        </p:grpSpPr>
        <p:sp>
          <p:nvSpPr>
            <p:cNvPr id="97" name="TextBox 96"/>
            <p:cNvSpPr txBox="1"/>
            <p:nvPr/>
          </p:nvSpPr>
          <p:spPr>
            <a:xfrm>
              <a:off x="7890332" y="2127875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generalized linear bandit, </a:t>
              </a:r>
            </a:p>
          </p:txBody>
        </p:sp>
        <p:pic>
          <p:nvPicPr>
            <p:cNvPr id="108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263" y="2260640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06364" y="2455772"/>
              <a:ext cx="2499879" cy="308893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823263" y="1643394"/>
            <a:ext cx="3988159" cy="863022"/>
            <a:chOff x="7770254" y="2434107"/>
            <a:chExt cx="3988159" cy="863022"/>
          </a:xfrm>
        </p:grpSpPr>
        <p:grpSp>
          <p:nvGrpSpPr>
            <p:cNvPr id="35" name="Group 34"/>
            <p:cNvGrpSpPr/>
            <p:nvPr/>
          </p:nvGrpSpPr>
          <p:grpSpPr>
            <a:xfrm>
              <a:off x="7770254" y="2927797"/>
              <a:ext cx="3988159" cy="369332"/>
              <a:chOff x="7723031" y="2996485"/>
              <a:chExt cx="3988159" cy="36933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723031" y="2996485"/>
                <a:ext cx="2275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Link function, e.g., 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07640" y="3048196"/>
                <a:ext cx="2103550" cy="299410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7886163" y="2434107"/>
              <a:ext cx="3717702" cy="562378"/>
              <a:chOff x="7886163" y="2434107"/>
              <a:chExt cx="3717702" cy="56237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8916473" y="2434107"/>
                <a:ext cx="764147" cy="32197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7886163" y="2760663"/>
                <a:ext cx="1014950" cy="2358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 flipV="1">
                <a:off x="9704388" y="2755900"/>
                <a:ext cx="1899477" cy="2105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>
            <a:off x="7933385" y="4164169"/>
            <a:ext cx="4194220" cy="1575517"/>
            <a:chOff x="7933385" y="4164169"/>
            <a:chExt cx="4194220" cy="1575517"/>
          </a:xfrm>
        </p:grpSpPr>
        <p:grpSp>
          <p:nvGrpSpPr>
            <p:cNvPr id="74" name="Group 73"/>
            <p:cNvGrpSpPr/>
            <p:nvPr/>
          </p:nvGrpSpPr>
          <p:grpSpPr>
            <a:xfrm>
              <a:off x="7933385" y="4164169"/>
              <a:ext cx="3279820" cy="369332"/>
              <a:chOff x="8135155" y="4129825"/>
              <a:chExt cx="3279820" cy="36933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8135155" y="4129825"/>
                <a:ext cx="32798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 closed form solution for 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50115" y="4159876"/>
                <a:ext cx="225381" cy="300508"/>
              </a:xfrm>
              <a:prstGeom prst="rect">
                <a:avLst/>
              </a:prstGeom>
            </p:spPr>
          </p:pic>
        </p:grpSp>
        <p:sp>
          <p:nvSpPr>
            <p:cNvPr id="75" name="TextBox 74"/>
            <p:cNvSpPr txBox="1"/>
            <p:nvPr/>
          </p:nvSpPr>
          <p:spPr>
            <a:xfrm>
              <a:off x="7933385" y="4524777"/>
              <a:ext cx="376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Using gradient descent to solve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19559" y="4912081"/>
              <a:ext cx="4069409" cy="46270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7972022" y="5357612"/>
              <a:ext cx="3185374" cy="369332"/>
              <a:chOff x="8036417" y="5357612"/>
              <a:chExt cx="3185374" cy="369332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14873" y="5424644"/>
                <a:ext cx="2406918" cy="272276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8036417" y="5357612"/>
                <a:ext cx="957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</a:t>
                </a: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7972022" y="4189928"/>
              <a:ext cx="4155583" cy="15497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10196029" y="3618879"/>
            <a:ext cx="919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03" name="Group 102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19" name="Group 118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7" name="Straight Connector 10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05" name="Oval 104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30" name="Group 129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36" name="Straight Connector 13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Straight Connector 131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34" name="Oval 13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44" name="Group 143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45" name="Group 144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50" name="Straight Connector 149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Connector 145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48" name="Oval 147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58" name="Straight Arrow Connector 157"/>
            <p:cNvCxnSpPr>
              <a:stCxn id="159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0" name="Straight Arrow Connector 159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5270" y="2682534"/>
            <a:ext cx="1941183" cy="4595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06391" y="2517850"/>
            <a:ext cx="2716695" cy="658739"/>
            <a:chOff x="8206391" y="2517850"/>
            <a:chExt cx="2716695" cy="658739"/>
          </a:xfrm>
        </p:grpSpPr>
        <p:sp>
          <p:nvSpPr>
            <p:cNvPr id="102" name="TextBox 101"/>
            <p:cNvSpPr txBox="1"/>
            <p:nvPr/>
          </p:nvSpPr>
          <p:spPr>
            <a:xfrm>
              <a:off x="8206391" y="2517850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824913" y="2814635"/>
              <a:ext cx="2051074" cy="361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7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KL-UCB [GC11]</a:t>
            </a:r>
          </a:p>
          <a:p>
            <a:pPr lvl="1"/>
            <a:r>
              <a:rPr lang="en-US" dirty="0"/>
              <a:t>Compute upper confidence bound directly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25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35" y="5795823"/>
            <a:ext cx="4523562" cy="452356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2485623" y="2802161"/>
            <a:ext cx="6728649" cy="1646152"/>
            <a:chOff x="2485623" y="2802161"/>
            <a:chExt cx="6728649" cy="1646152"/>
          </a:xfrm>
        </p:grpSpPr>
        <p:grpSp>
          <p:nvGrpSpPr>
            <p:cNvPr id="46" name="Group 45"/>
            <p:cNvGrpSpPr/>
            <p:nvPr/>
          </p:nvGrpSpPr>
          <p:grpSpPr>
            <a:xfrm>
              <a:off x="2869067" y="3206839"/>
              <a:ext cx="3960220" cy="1241474"/>
              <a:chOff x="2869067" y="3206839"/>
              <a:chExt cx="3960220" cy="1241474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 flipH="1">
                <a:off x="2869067" y="3206839"/>
                <a:ext cx="1290809" cy="6731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H="1">
                <a:off x="4231861" y="3211132"/>
                <a:ext cx="82563" cy="3360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4494727" y="3219718"/>
                <a:ext cx="2334560" cy="12285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5623" y="2802161"/>
              <a:ext cx="6728649" cy="34457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4938643" y="2031724"/>
            <a:ext cx="2148233" cy="1109041"/>
            <a:chOff x="4938643" y="2031724"/>
            <a:chExt cx="2148233" cy="1109041"/>
          </a:xfrm>
        </p:grpSpPr>
        <p:sp>
          <p:nvSpPr>
            <p:cNvPr id="86" name="Rectangle 85"/>
            <p:cNvSpPr/>
            <p:nvPr/>
          </p:nvSpPr>
          <p:spPr>
            <a:xfrm>
              <a:off x="4938643" y="2796209"/>
              <a:ext cx="257245" cy="344556"/>
            </a:xfrm>
            <a:prstGeom prst="rect">
              <a:avLst/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099326" y="2031724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Range of reward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H="1">
              <a:off x="5084417" y="2358887"/>
              <a:ext cx="141357" cy="393148"/>
            </a:xfrm>
            <a:prstGeom prst="straightConnector1">
              <a:avLst/>
            </a:prstGeom>
            <a:ln w="190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950149" y="2067064"/>
            <a:ext cx="2118466" cy="1047611"/>
            <a:chOff x="7950149" y="2067064"/>
            <a:chExt cx="2118466" cy="1047611"/>
          </a:xfrm>
        </p:grpSpPr>
        <p:sp>
          <p:nvSpPr>
            <p:cNvPr id="94" name="Rectangle 93"/>
            <p:cNvSpPr/>
            <p:nvPr/>
          </p:nvSpPr>
          <p:spPr>
            <a:xfrm>
              <a:off x="7950149" y="2838693"/>
              <a:ext cx="191346" cy="275982"/>
            </a:xfrm>
            <a:prstGeom prst="rect">
              <a:avLst/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81065" y="2067064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A hyper-parameter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H="1">
              <a:off x="8050678" y="2397799"/>
              <a:ext cx="141357" cy="393148"/>
            </a:xfrm>
            <a:prstGeom prst="straightConnector1">
              <a:avLst/>
            </a:prstGeom>
            <a:ln w="190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8459304" y="4669183"/>
            <a:ext cx="3366052" cy="1470991"/>
            <a:chOff x="8379791" y="4315791"/>
            <a:chExt cx="3366052" cy="1470991"/>
          </a:xfrm>
        </p:grpSpPr>
        <p:sp>
          <p:nvSpPr>
            <p:cNvPr id="98" name="TextBox 97"/>
            <p:cNvSpPr txBox="1"/>
            <p:nvPr/>
          </p:nvSpPr>
          <p:spPr>
            <a:xfrm>
              <a:off x="8379791" y="4315791"/>
              <a:ext cx="1934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Intuition:</a:t>
              </a: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7218" y="4643944"/>
              <a:ext cx="3215860" cy="43908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8795" y="5398053"/>
              <a:ext cx="2024810" cy="328740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8381859" y="5015709"/>
              <a:ext cx="1985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Pinsker's</a:t>
              </a:r>
              <a:r>
                <a:rPr lang="en-US" dirty="0"/>
                <a:t> inequality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8397461" y="4355547"/>
              <a:ext cx="3348382" cy="14312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8344452" y="4156765"/>
            <a:ext cx="27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Asymptotically optimal!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80466" y="3234876"/>
            <a:ext cx="6026664" cy="2355746"/>
            <a:chOff x="1880466" y="3234876"/>
            <a:chExt cx="6026664" cy="235574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cxnSp>
          <p:nvCxnSpPr>
            <p:cNvPr id="93" name="Straight Connector 92"/>
            <p:cNvCxnSpPr/>
            <p:nvPr/>
          </p:nvCxnSpPr>
          <p:spPr>
            <a:xfrm flipV="1">
              <a:off x="2593009" y="4532244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>
              <a:off x="2690191" y="3953566"/>
              <a:ext cx="841587" cy="1161774"/>
              <a:chOff x="3697356" y="3984487"/>
              <a:chExt cx="841587" cy="1161774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65218" y="4156626"/>
                <a:ext cx="673725" cy="259600"/>
              </a:xfrm>
              <a:prstGeom prst="rect">
                <a:avLst/>
              </a:prstGeom>
            </p:spPr>
          </p:pic>
          <p:grpSp>
            <p:nvGrpSpPr>
              <p:cNvPr id="111" name="Group 110"/>
              <p:cNvGrpSpPr/>
              <p:nvPr/>
            </p:nvGrpSpPr>
            <p:grpSpPr>
              <a:xfrm>
                <a:off x="3697356" y="3984487"/>
                <a:ext cx="283155" cy="1161774"/>
                <a:chOff x="3697356" y="3984487"/>
                <a:chExt cx="283155" cy="1161774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3706191" y="3988904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838109" y="3984487"/>
                  <a:ext cx="604" cy="57997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840145" y="4559748"/>
                  <a:ext cx="604" cy="57997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3697356" y="5146261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18" name="Straight Connector 117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5449253" y="4414943"/>
              <a:ext cx="439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…</a:t>
              </a:r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  <p:cxnSp>
          <p:nvCxnSpPr>
            <p:cNvPr id="123" name="Straight Arrow Connector 122"/>
            <p:cNvCxnSpPr/>
            <p:nvPr/>
          </p:nvCxnSpPr>
          <p:spPr>
            <a:xfrm flipH="1">
              <a:off x="2319131" y="3639931"/>
              <a:ext cx="0" cy="15770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2319130" y="5203688"/>
              <a:ext cx="558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 rot="16200000">
              <a:off x="1457740" y="3657602"/>
              <a:ext cx="121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Reward</a:t>
              </a: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3" name="Group 132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20677" y="4391371"/>
              <a:ext cx="461828" cy="344745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grpSp>
          <p:nvGrpSpPr>
            <p:cNvPr id="145" name="Group 144"/>
            <p:cNvGrpSpPr/>
            <p:nvPr/>
          </p:nvGrpSpPr>
          <p:grpSpPr>
            <a:xfrm>
              <a:off x="2411896" y="4042395"/>
              <a:ext cx="4591738" cy="886298"/>
              <a:chOff x="2411896" y="4042395"/>
              <a:chExt cx="4591738" cy="886298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3774298" y="4588026"/>
                <a:ext cx="553984" cy="340667"/>
                <a:chOff x="3774298" y="4588026"/>
                <a:chExt cx="553984" cy="340667"/>
              </a:xfrm>
            </p:grpSpPr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74298" y="4588026"/>
                  <a:ext cx="295673" cy="340667"/>
                </a:xfrm>
                <a:prstGeom prst="rect">
                  <a:avLst/>
                </a:prstGeom>
              </p:spPr>
            </p:pic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4099682" y="471635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146"/>
              <p:cNvGrpSpPr/>
              <p:nvPr/>
            </p:nvGrpSpPr>
            <p:grpSpPr>
              <a:xfrm>
                <a:off x="6363245" y="4469336"/>
                <a:ext cx="640389" cy="340180"/>
                <a:chOff x="6363245" y="4469336"/>
                <a:chExt cx="640389" cy="340180"/>
              </a:xfrm>
            </p:grpSpPr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63245" y="4469336"/>
                  <a:ext cx="364920" cy="340180"/>
                </a:xfrm>
                <a:prstGeom prst="rect">
                  <a:avLst/>
                </a:prstGeom>
              </p:spPr>
            </p:pic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6775034" y="4728886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/>
              <p:cNvGrpSpPr/>
              <p:nvPr/>
            </p:nvGrpSpPr>
            <p:grpSpPr>
              <a:xfrm>
                <a:off x="2411896" y="4042395"/>
                <a:ext cx="528982" cy="352286"/>
                <a:chOff x="2411896" y="4042395"/>
                <a:chExt cx="528982" cy="352286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2712278" y="409933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11896" y="4042395"/>
                  <a:ext cx="272523" cy="35228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5" name="Group 154"/>
          <p:cNvGrpSpPr/>
          <p:nvPr/>
        </p:nvGrpSpPr>
        <p:grpSpPr>
          <a:xfrm>
            <a:off x="3401392" y="3101010"/>
            <a:ext cx="3902269" cy="1329322"/>
            <a:chOff x="3401392" y="3101010"/>
            <a:chExt cx="3902269" cy="1329322"/>
          </a:xfrm>
        </p:grpSpPr>
        <p:cxnSp>
          <p:nvCxnSpPr>
            <p:cNvPr id="156" name="Straight Arrow Connector 155"/>
            <p:cNvCxnSpPr/>
            <p:nvPr/>
          </p:nvCxnSpPr>
          <p:spPr>
            <a:xfrm flipH="1">
              <a:off x="3401392" y="3609009"/>
              <a:ext cx="2438401" cy="4770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H="1">
              <a:off x="4951899" y="3644349"/>
              <a:ext cx="1055753" cy="5124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>
              <a:off x="6126922" y="3662018"/>
              <a:ext cx="1136763" cy="768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24557" y="3101010"/>
              <a:ext cx="1879104" cy="48450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771395" y="3606317"/>
            <a:ext cx="4184432" cy="1010929"/>
            <a:chOff x="2771395" y="3606317"/>
            <a:chExt cx="4184432" cy="1010929"/>
          </a:xfrm>
        </p:grpSpPr>
        <p:sp>
          <p:nvSpPr>
            <p:cNvPr id="140" name="Oval 139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24839" y="5804452"/>
            <a:ext cx="4229195" cy="45188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09113" y="1338469"/>
            <a:ext cx="3578087" cy="739182"/>
            <a:chOff x="8309113" y="1338469"/>
            <a:chExt cx="3578087" cy="739182"/>
          </a:xfrm>
        </p:grpSpPr>
        <p:grpSp>
          <p:nvGrpSpPr>
            <p:cNvPr id="108" name="Group 107"/>
            <p:cNvGrpSpPr/>
            <p:nvPr/>
          </p:nvGrpSpPr>
          <p:grpSpPr>
            <a:xfrm>
              <a:off x="8309113" y="1338469"/>
              <a:ext cx="3366051" cy="499855"/>
              <a:chOff x="7054574" y="503583"/>
              <a:chExt cx="3366051" cy="499855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7518398" y="503583"/>
                <a:ext cx="2902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CC00"/>
                    </a:solidFill>
                  </a:rPr>
                  <a:t>Lower regret bound of MAB:</a:t>
                </a:r>
              </a:p>
            </p:txBody>
          </p:sp>
          <p:pic>
            <p:nvPicPr>
              <p:cNvPr id="110" name="Picture 8" descr="Download Paper Clipart Note Taking - Clip Art Take Note - Full ...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574" y="561251"/>
                <a:ext cx="433318" cy="44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905661" y="1640288"/>
              <a:ext cx="2981539" cy="43736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5339" y="3743323"/>
            <a:ext cx="3148012" cy="4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04688 -0.051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838" y="3571872"/>
            <a:ext cx="3986230" cy="580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[AG13]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34087" y="503582"/>
            <a:ext cx="3967502" cy="616940"/>
            <a:chOff x="7496313" y="1320799"/>
            <a:chExt cx="3967502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543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9179340" y="2676939"/>
            <a:ext cx="1722782" cy="369332"/>
            <a:chOff x="9263270" y="2676939"/>
            <a:chExt cx="1722782" cy="369332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9263270" y="2884557"/>
              <a:ext cx="3224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9603408" y="2676939"/>
              <a:ext cx="138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prior</a:t>
              </a: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8335" y="5720522"/>
            <a:ext cx="1275456" cy="520908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5835374" y="2235201"/>
            <a:ext cx="3648767" cy="646331"/>
            <a:chOff x="5835374" y="2235201"/>
            <a:chExt cx="3648767" cy="646331"/>
          </a:xfrm>
        </p:grpSpPr>
        <p:sp>
          <p:nvSpPr>
            <p:cNvPr id="37" name="TextBox 36"/>
            <p:cNvSpPr txBox="1"/>
            <p:nvPr/>
          </p:nvSpPr>
          <p:spPr>
            <a:xfrm>
              <a:off x="5835374" y="2235201"/>
              <a:ext cx="2800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Bayesian perspective of reward estimation: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5533" y="2518152"/>
              <a:ext cx="1678608" cy="352703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8348868" y="4616175"/>
            <a:ext cx="3260035" cy="1797877"/>
            <a:chOff x="8423965" y="4567583"/>
            <a:chExt cx="3260035" cy="1797877"/>
          </a:xfrm>
        </p:grpSpPr>
        <p:sp>
          <p:nvSpPr>
            <p:cNvPr id="104" name="Rectangle 103"/>
            <p:cNvSpPr/>
            <p:nvPr/>
          </p:nvSpPr>
          <p:spPr>
            <a:xfrm>
              <a:off x="8428381" y="4594087"/>
              <a:ext cx="3255619" cy="17713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423965" y="4567583"/>
              <a:ext cx="3211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Analytic form of posterior</a:t>
              </a:r>
            </a:p>
            <a:p>
              <a:r>
                <a:rPr lang="en-US" dirty="0"/>
                <a:t>Prior: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25564" y="5220801"/>
              <a:ext cx="3131931" cy="338587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25564" y="5598974"/>
              <a:ext cx="2854065" cy="40868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74157" y="5961890"/>
              <a:ext cx="2049669" cy="37673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68905" y="4888187"/>
              <a:ext cx="1907384" cy="297831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7001565" y="1228034"/>
            <a:ext cx="5002314" cy="680279"/>
            <a:chOff x="7001565" y="1228034"/>
            <a:chExt cx="5002314" cy="6802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89912" y="1587015"/>
              <a:ext cx="4913967" cy="321298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7001565" y="1228034"/>
              <a:ext cx="277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Predictive distribution: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402958" y="3123096"/>
            <a:ext cx="1722782" cy="583095"/>
            <a:chOff x="10243931" y="2628348"/>
            <a:chExt cx="1722782" cy="583095"/>
          </a:xfrm>
        </p:grpSpPr>
        <p:sp>
          <p:nvSpPr>
            <p:cNvPr id="112" name="TextBox 111"/>
            <p:cNvSpPr txBox="1"/>
            <p:nvPr/>
          </p:nvSpPr>
          <p:spPr>
            <a:xfrm>
              <a:off x="10243931" y="2628348"/>
              <a:ext cx="172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related to prior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H="1">
              <a:off x="10411791" y="2928730"/>
              <a:ext cx="269461" cy="2827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cxnSp>
        <p:nvCxnSpPr>
          <p:cNvPr id="136" name="Straight Connector 13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cxnSp>
        <p:nvCxnSpPr>
          <p:cNvPr id="150" name="Straight Connector 149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90191" y="3176929"/>
            <a:ext cx="5110922" cy="1938411"/>
            <a:chOff x="2690191" y="3176929"/>
            <a:chExt cx="5110922" cy="1938411"/>
          </a:xfrm>
        </p:grpSpPr>
        <p:grpSp>
          <p:nvGrpSpPr>
            <p:cNvPr id="36" name="Group 35"/>
            <p:cNvGrpSpPr/>
            <p:nvPr/>
          </p:nvGrpSpPr>
          <p:grpSpPr>
            <a:xfrm>
              <a:off x="2690191" y="3894449"/>
              <a:ext cx="841587" cy="1220891"/>
              <a:chOff x="2690191" y="3894449"/>
              <a:chExt cx="841587" cy="1220891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26" name="Group 125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8" name="Oval 117"/>
              <p:cNvSpPr/>
              <p:nvPr/>
            </p:nvSpPr>
            <p:spPr>
              <a:xfrm>
                <a:off x="2771395" y="3894449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066377" y="3606317"/>
              <a:ext cx="869776" cy="1492659"/>
              <a:chOff x="4066377" y="3606317"/>
              <a:chExt cx="869776" cy="1492659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4066377" y="3653183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74292" y="4000808"/>
                <a:ext cx="661861" cy="256003"/>
              </a:xfrm>
              <a:prstGeom prst="rect">
                <a:avLst/>
              </a:prstGeom>
            </p:spPr>
          </p:pic>
          <p:sp>
            <p:nvSpPr>
              <p:cNvPr id="138" name="Oval 137"/>
              <p:cNvSpPr/>
              <p:nvPr/>
            </p:nvSpPr>
            <p:spPr>
              <a:xfrm>
                <a:off x="4150139" y="360631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745170" y="4497977"/>
              <a:ext cx="1009658" cy="608486"/>
              <a:chOff x="6745170" y="4497977"/>
              <a:chExt cx="1009658" cy="608486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6745170" y="4552950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59800" y="4499837"/>
                <a:ext cx="695028" cy="245304"/>
              </a:xfrm>
              <a:prstGeom prst="rect">
                <a:avLst/>
              </a:prstGeom>
            </p:spPr>
          </p:pic>
          <p:sp>
            <p:nvSpPr>
              <p:cNvPr id="152" name="Oval 151"/>
              <p:cNvSpPr/>
              <p:nvPr/>
            </p:nvSpPr>
            <p:spPr>
              <a:xfrm>
                <a:off x="6836558" y="449797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01392" y="3176929"/>
              <a:ext cx="4399721" cy="1253403"/>
              <a:chOff x="3401392" y="3176929"/>
              <a:chExt cx="4399721" cy="1253403"/>
            </a:xfrm>
          </p:grpSpPr>
          <p:cxnSp>
            <p:nvCxnSpPr>
              <p:cNvPr id="102" name="Straight Arrow Connector 101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05910" y="3176929"/>
                <a:ext cx="2395203" cy="401776"/>
              </a:xfrm>
              <a:prstGeom prst="rect">
                <a:avLst/>
              </a:prstGeom>
            </p:spPr>
          </p:pic>
          <p:cxnSp>
            <p:nvCxnSpPr>
              <p:cNvPr id="161" name="Straight Arrow Connector 160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35" name="Group 134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40" name="Straight Connector 139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54" name="Straight Connector 153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63" name="Straight Arrow Connector 162"/>
            <p:cNvCxnSpPr>
              <a:stCxn id="164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5" name="Straight Arrow Connector 164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604892" y="2241920"/>
            <a:ext cx="2554622" cy="833464"/>
            <a:chOff x="2604892" y="2241920"/>
            <a:chExt cx="2554622" cy="833464"/>
          </a:xfrm>
        </p:grpSpPr>
        <p:sp>
          <p:nvSpPr>
            <p:cNvPr id="28" name="Rectangle 27"/>
            <p:cNvSpPr/>
            <p:nvPr/>
          </p:nvSpPr>
          <p:spPr>
            <a:xfrm>
              <a:off x="4837509" y="2683669"/>
              <a:ext cx="322005" cy="3917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04892" y="2241920"/>
              <a:ext cx="2195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 of uncertainty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707932" y="2455890"/>
              <a:ext cx="297723" cy="1765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5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[RVKOW18]</a:t>
            </a:r>
          </a:p>
          <a:p>
            <a:pPr lvl="1"/>
            <a:r>
              <a:rPr lang="en-US" dirty="0"/>
              <a:t>No analytic posterior?</a:t>
            </a:r>
          </a:p>
          <a:p>
            <a:pPr lvl="1"/>
            <a:r>
              <a:rPr lang="en-US" dirty="0"/>
              <a:t>Approximate posterior inference!</a:t>
            </a:r>
          </a:p>
          <a:p>
            <a:pPr lvl="2"/>
            <a:r>
              <a:rPr lang="en-US" dirty="0"/>
              <a:t>Gibbs sampling</a:t>
            </a:r>
          </a:p>
          <a:p>
            <a:pPr lvl="2"/>
            <a:r>
              <a:rPr lang="en-US" dirty="0"/>
              <a:t>Particle sampling</a:t>
            </a:r>
          </a:p>
          <a:p>
            <a:pPr lvl="2"/>
            <a:r>
              <a:rPr lang="en-US" dirty="0"/>
              <a:t>Laplace approximation</a:t>
            </a:r>
          </a:p>
          <a:p>
            <a:pPr lvl="2"/>
            <a:r>
              <a:rPr lang="en-US" dirty="0"/>
              <a:t>Bootstrapping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153646" y="1091991"/>
            <a:ext cx="4580614" cy="702862"/>
            <a:chOff x="6325925" y="4020721"/>
            <a:chExt cx="4580614" cy="702862"/>
          </a:xfrm>
        </p:grpSpPr>
        <p:sp>
          <p:nvSpPr>
            <p:cNvPr id="6" name="TextBox 5"/>
            <p:cNvSpPr txBox="1"/>
            <p:nvPr/>
          </p:nvSpPr>
          <p:spPr>
            <a:xfrm>
              <a:off x="6718851" y="4077252"/>
              <a:ext cx="4187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No formal regret known yet; and some analysis from Bayesian regret perspective</a:t>
              </a:r>
            </a:p>
          </p:txBody>
        </p:sp>
        <p:pic>
          <p:nvPicPr>
            <p:cNvPr id="7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25" y="4020721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7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history exploration [KSGB19a]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28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2774121" y="2354400"/>
            <a:ext cx="7020831" cy="1868627"/>
            <a:chOff x="2774121" y="2354400"/>
            <a:chExt cx="7020831" cy="1868627"/>
          </a:xfrm>
        </p:grpSpPr>
        <p:sp>
          <p:nvSpPr>
            <p:cNvPr id="94" name="Isosceles Triangle 93"/>
            <p:cNvSpPr/>
            <p:nvPr/>
          </p:nvSpPr>
          <p:spPr>
            <a:xfrm>
              <a:off x="2774121" y="3706192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95"/>
            <p:cNvSpPr/>
            <p:nvPr/>
          </p:nvSpPr>
          <p:spPr>
            <a:xfrm>
              <a:off x="4147929" y="3423479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6816034" y="4103757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938255" y="2354400"/>
              <a:ext cx="6856697" cy="1768269"/>
              <a:chOff x="2938255" y="2349982"/>
              <a:chExt cx="6856697" cy="176826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2191" y="2349982"/>
                <a:ext cx="5632761" cy="684766"/>
              </a:xfrm>
              <a:prstGeom prst="rect">
                <a:avLst/>
              </a:prstGeom>
            </p:spPr>
          </p:pic>
          <p:cxnSp>
            <p:nvCxnSpPr>
              <p:cNvPr id="101" name="Straight Arrow Connector 100"/>
              <p:cNvCxnSpPr/>
              <p:nvPr/>
            </p:nvCxnSpPr>
            <p:spPr>
              <a:xfrm flipH="1">
                <a:off x="2938255" y="3018321"/>
                <a:ext cx="1413567" cy="7067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H="1">
                <a:off x="4281142" y="3044825"/>
                <a:ext cx="238541" cy="4329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4824413" y="3038872"/>
                <a:ext cx="1983477" cy="10793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Rectangle 103"/>
          <p:cNvSpPr/>
          <p:nvPr/>
        </p:nvSpPr>
        <p:spPr>
          <a:xfrm>
            <a:off x="7372626" y="2327965"/>
            <a:ext cx="2394226" cy="7421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6686996" y="112568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1) Concentrates at scaled and shifted mean reward;</a:t>
            </a:r>
          </a:p>
          <a:p>
            <a:r>
              <a:rPr lang="en-US" i="1" dirty="0"/>
              <a:t>2) It is an overestimation with a high probability.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16" y="5823709"/>
            <a:ext cx="3382628" cy="411702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64" name="Straight Connector 163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62" name="Straight Connector 161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593011" y="3653183"/>
            <a:ext cx="5161817" cy="1462157"/>
            <a:chOff x="2593011" y="3653183"/>
            <a:chExt cx="5161817" cy="1462157"/>
          </a:xfrm>
        </p:grpSpPr>
        <p:grpSp>
          <p:nvGrpSpPr>
            <p:cNvPr id="16" name="Group 15"/>
            <p:cNvGrpSpPr/>
            <p:nvPr/>
          </p:nvGrpSpPr>
          <p:grpSpPr>
            <a:xfrm>
              <a:off x="3967936" y="3653183"/>
              <a:ext cx="982613" cy="1445793"/>
              <a:chOff x="3967936" y="3653183"/>
              <a:chExt cx="982613" cy="1445793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 flipV="1">
                <a:off x="3967936" y="4371097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4066377" y="3653183"/>
                <a:ext cx="884172" cy="1445793"/>
                <a:chOff x="4066377" y="3653183"/>
                <a:chExt cx="884172" cy="1445793"/>
              </a:xfrm>
            </p:grpSpPr>
            <p:grpSp>
              <p:nvGrpSpPr>
                <p:cNvPr id="151" name="Group 150"/>
                <p:cNvGrpSpPr/>
                <p:nvPr/>
              </p:nvGrpSpPr>
              <p:grpSpPr>
                <a:xfrm>
                  <a:off x="4066377" y="3653183"/>
                  <a:ext cx="869776" cy="1445793"/>
                  <a:chOff x="5073542" y="3684104"/>
                  <a:chExt cx="869776" cy="1445793"/>
                </a:xfrm>
              </p:grpSpPr>
              <p:grpSp>
                <p:nvGrpSpPr>
                  <p:cNvPr id="171" name="Group 170"/>
                  <p:cNvGrpSpPr/>
                  <p:nvPr/>
                </p:nvGrpSpPr>
                <p:grpSpPr>
                  <a:xfrm>
                    <a:off x="5073542" y="3684104"/>
                    <a:ext cx="283845" cy="1445793"/>
                    <a:chOff x="5073542" y="3684104"/>
                    <a:chExt cx="283845" cy="1445793"/>
                  </a:xfrm>
                </p:grpSpPr>
                <p:cxnSp>
                  <p:nvCxnSpPr>
                    <p:cNvPr id="173" name="Straight Connector 172"/>
                    <p:cNvCxnSpPr/>
                    <p:nvPr/>
                  </p:nvCxnSpPr>
                  <p:spPr>
                    <a:xfrm flipV="1">
                      <a:off x="5083067" y="3698900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Straight Connector 173"/>
                    <p:cNvCxnSpPr/>
                    <p:nvPr/>
                  </p:nvCxnSpPr>
                  <p:spPr>
                    <a:xfrm>
                      <a:off x="5221357" y="3684104"/>
                      <a:ext cx="1493" cy="72134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Straight Connector 174"/>
                    <p:cNvCxnSpPr/>
                    <p:nvPr/>
                  </p:nvCxnSpPr>
                  <p:spPr>
                    <a:xfrm>
                      <a:off x="5221357" y="4408556"/>
                      <a:ext cx="1493" cy="72134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Connector 175"/>
                    <p:cNvCxnSpPr/>
                    <p:nvPr/>
                  </p:nvCxnSpPr>
                  <p:spPr>
                    <a:xfrm flipV="1">
                      <a:off x="5073542" y="5120506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72" name="Picture 171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281457" y="4031729"/>
                    <a:ext cx="661861" cy="25600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26068" y="4270957"/>
                  <a:ext cx="424481" cy="3121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/>
            <p:cNvGrpSpPr/>
            <p:nvPr/>
          </p:nvGrpSpPr>
          <p:grpSpPr>
            <a:xfrm>
              <a:off x="6657189" y="4499837"/>
              <a:ext cx="1097639" cy="606626"/>
              <a:chOff x="6657189" y="4499837"/>
              <a:chExt cx="1097639" cy="606626"/>
            </a:xfrm>
          </p:grpSpPr>
          <p:cxnSp>
            <p:nvCxnSpPr>
              <p:cNvPr id="144" name="Straight Connector 143"/>
              <p:cNvCxnSpPr/>
              <p:nvPr/>
            </p:nvCxnSpPr>
            <p:spPr>
              <a:xfrm flipV="1">
                <a:off x="6657189" y="4824561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6745170" y="4499837"/>
                <a:ext cx="1009658" cy="606626"/>
                <a:chOff x="6745170" y="4499837"/>
                <a:chExt cx="1009658" cy="606626"/>
              </a:xfrm>
            </p:grpSpPr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71107" y="4744392"/>
                  <a:ext cx="565575" cy="343385"/>
                </a:xfrm>
                <a:prstGeom prst="rect">
                  <a:avLst/>
                </a:prstGeom>
              </p:spPr>
            </p:pic>
            <p:grpSp>
              <p:nvGrpSpPr>
                <p:cNvPr id="152" name="Group 151"/>
                <p:cNvGrpSpPr/>
                <p:nvPr/>
              </p:nvGrpSpPr>
              <p:grpSpPr>
                <a:xfrm>
                  <a:off x="6745170" y="4499837"/>
                  <a:ext cx="1009658" cy="606626"/>
                  <a:chOff x="7752335" y="4530758"/>
                  <a:chExt cx="1009658" cy="606626"/>
                </a:xfrm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7752335" y="4583871"/>
                    <a:ext cx="284241" cy="553513"/>
                    <a:chOff x="7752335" y="4583871"/>
                    <a:chExt cx="284241" cy="553513"/>
                  </a:xfrm>
                </p:grpSpPr>
                <p:cxnSp>
                  <p:nvCxnSpPr>
                    <p:cNvPr id="170" name="Straight Connector 169"/>
                    <p:cNvCxnSpPr/>
                    <p:nvPr/>
                  </p:nvCxnSpPr>
                  <p:spPr>
                    <a:xfrm flipV="1">
                      <a:off x="7752335" y="4589303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66"/>
                    <p:cNvCxnSpPr/>
                    <p:nvPr/>
                  </p:nvCxnSpPr>
                  <p:spPr>
                    <a:xfrm>
                      <a:off x="7896121" y="4583871"/>
                      <a:ext cx="1" cy="271463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67"/>
                    <p:cNvCxnSpPr/>
                    <p:nvPr/>
                  </p:nvCxnSpPr>
                  <p:spPr>
                    <a:xfrm flipH="1">
                      <a:off x="7892550" y="4863064"/>
                      <a:ext cx="2175" cy="27432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68"/>
                    <p:cNvCxnSpPr/>
                    <p:nvPr/>
                  </p:nvCxnSpPr>
                  <p:spPr>
                    <a:xfrm flipV="1">
                      <a:off x="7762256" y="5129449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66" name="Picture 165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066965" y="4530758"/>
                    <a:ext cx="695028" cy="24530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2" name="Group 11"/>
            <p:cNvGrpSpPr/>
            <p:nvPr/>
          </p:nvGrpSpPr>
          <p:grpSpPr>
            <a:xfrm>
              <a:off x="2593011" y="3953566"/>
              <a:ext cx="989496" cy="1161774"/>
              <a:chOff x="2593009" y="3953566"/>
              <a:chExt cx="989496" cy="1161774"/>
            </a:xfrm>
          </p:grpSpPr>
          <p:pic>
            <p:nvPicPr>
              <p:cNvPr id="153" name="Picture 15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2593009" y="3953566"/>
                <a:ext cx="938769" cy="1161774"/>
                <a:chOff x="2593009" y="3953566"/>
                <a:chExt cx="938769" cy="1161774"/>
              </a:xfrm>
            </p:grpSpPr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2593009" y="4532244"/>
                  <a:ext cx="472661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58053" y="4125705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78" name="Group 177"/>
                <p:cNvGrpSpPr/>
                <p:nvPr/>
              </p:nvGrpSpPr>
              <p:grpSpPr>
                <a:xfrm>
                  <a:off x="2690191" y="3953566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58" name="Group 157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401392" y="3101010"/>
            <a:ext cx="3902269" cy="1329322"/>
            <a:chOff x="3401392" y="3101010"/>
            <a:chExt cx="3902269" cy="1329322"/>
          </a:xfrm>
        </p:grpSpPr>
        <p:cxnSp>
          <p:nvCxnSpPr>
            <p:cNvPr id="184" name="Straight Arrow Connector 183"/>
            <p:cNvCxnSpPr/>
            <p:nvPr/>
          </p:nvCxnSpPr>
          <p:spPr>
            <a:xfrm flipH="1">
              <a:off x="3401392" y="3609009"/>
              <a:ext cx="2438401" cy="4770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H="1">
              <a:off x="4951899" y="3644349"/>
              <a:ext cx="1055753" cy="5124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>
              <a:off x="6126922" y="3662018"/>
              <a:ext cx="1136763" cy="768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24557" y="3101010"/>
              <a:ext cx="1879104" cy="484508"/>
            </a:xfrm>
            <a:prstGeom prst="rect">
              <a:avLst/>
            </a:prstGeom>
          </p:spPr>
        </p:pic>
      </p:grpSp>
      <p:sp>
        <p:nvSpPr>
          <p:cNvPr id="95" name="Oval 94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770703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569252" y="2479440"/>
            <a:ext cx="3827796" cy="2283060"/>
            <a:chOff x="3569252" y="2479440"/>
            <a:chExt cx="3827796" cy="2283060"/>
          </a:xfrm>
        </p:grpSpPr>
        <p:cxnSp>
          <p:nvCxnSpPr>
            <p:cNvPr id="84" name="Straight Arrow Connector 83"/>
            <p:cNvCxnSpPr/>
            <p:nvPr/>
          </p:nvCxnSpPr>
          <p:spPr>
            <a:xfrm flipH="1">
              <a:off x="3569252" y="2990574"/>
              <a:ext cx="817219" cy="14179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7111" y="2479440"/>
              <a:ext cx="3239937" cy="549763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>
              <a:endCxn id="154" idx="0"/>
            </p:cNvCxnSpPr>
            <p:nvPr/>
          </p:nvCxnSpPr>
          <p:spPr>
            <a:xfrm>
              <a:off x="4580835" y="3056835"/>
              <a:ext cx="157474" cy="12141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4810539" y="3039165"/>
              <a:ext cx="2348451" cy="17233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Picture 10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7459111" y="3101839"/>
            <a:ext cx="3829877" cy="395835"/>
            <a:chOff x="8004314" y="3609010"/>
            <a:chExt cx="3829877" cy="395835"/>
          </a:xfrm>
        </p:grpSpPr>
        <p:sp>
          <p:nvSpPr>
            <p:cNvPr id="111" name="TextBox 110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112" name="Straight Arrow Connector 111"/>
            <p:cNvCxnSpPr>
              <a:stCxn id="111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9612" y="4529136"/>
            <a:ext cx="2967051" cy="3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/>
      <p:bldP spid="95" grpId="0" animBg="1"/>
      <p:bldP spid="98" grpId="0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04" y="2539859"/>
            <a:ext cx="1445728" cy="40212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91" y="2354400"/>
            <a:ext cx="5632761" cy="684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history exploration [KSGB19b]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With a linear model?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29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16" y="5823709"/>
            <a:ext cx="3382628" cy="411702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64" name="Straight Connector 163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62" name="Straight Connector 161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sp>
        <p:nvSpPr>
          <p:cNvPr id="87" name="Isosceles Triangle 86"/>
          <p:cNvSpPr/>
          <p:nvPr/>
        </p:nvSpPr>
        <p:spPr>
          <a:xfrm>
            <a:off x="2774121" y="3706192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/>
          <p:cNvSpPr/>
          <p:nvPr/>
        </p:nvSpPr>
        <p:spPr>
          <a:xfrm>
            <a:off x="4147929" y="3423479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89"/>
          <p:cNvSpPr/>
          <p:nvPr/>
        </p:nvSpPr>
        <p:spPr>
          <a:xfrm>
            <a:off x="6816034" y="4103757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2938255" y="3022739"/>
            <a:ext cx="1413567" cy="7067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>
            <a:off x="4281142" y="3049243"/>
            <a:ext cx="238541" cy="432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4824413" y="3043290"/>
            <a:ext cx="1983477" cy="1079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416800" y="3467652"/>
            <a:ext cx="4638259" cy="1488661"/>
            <a:chOff x="7416800" y="3467652"/>
            <a:chExt cx="4638259" cy="1488661"/>
          </a:xfrm>
        </p:grpSpPr>
        <p:sp>
          <p:nvSpPr>
            <p:cNvPr id="115" name="Rectangle 114"/>
            <p:cNvSpPr/>
            <p:nvPr/>
          </p:nvSpPr>
          <p:spPr>
            <a:xfrm>
              <a:off x="7438884" y="3494157"/>
              <a:ext cx="4616175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416800" y="3467652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10031" y="3763128"/>
              <a:ext cx="3444346" cy="4332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5459" y="4179501"/>
              <a:ext cx="4438594" cy="4190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1870" y="4597787"/>
              <a:ext cx="1198937" cy="316700"/>
            </a:xfrm>
            <a:prstGeom prst="rect">
              <a:avLst/>
            </a:prstGeom>
          </p:spPr>
        </p:pic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652000" y="4594087"/>
            <a:ext cx="2540000" cy="378167"/>
            <a:chOff x="9652000" y="4594087"/>
            <a:chExt cx="2540000" cy="378167"/>
          </a:xfrm>
        </p:grpSpPr>
        <p:cxnSp>
          <p:nvCxnSpPr>
            <p:cNvPr id="22" name="Straight Connector 21"/>
            <p:cNvCxnSpPr>
              <a:stCxn id="11" idx="2"/>
            </p:cNvCxnSpPr>
            <p:nvPr/>
          </p:nvCxnSpPr>
          <p:spPr>
            <a:xfrm flipV="1">
              <a:off x="9764756" y="4594087"/>
              <a:ext cx="173813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9652000" y="4602922"/>
              <a:ext cx="25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Added reward variance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686996" y="112568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1) Concentrates at scaled and shifted mean reward;</a:t>
            </a:r>
          </a:p>
          <a:p>
            <a:r>
              <a:rPr lang="en-US" i="1" dirty="0"/>
              <a:t>2) It is an overestimation with a high probability.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7738" y="5472111"/>
            <a:ext cx="2714638" cy="3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56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143" y="3752847"/>
            <a:ext cx="2608420" cy="552454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2690191" y="3953566"/>
            <a:ext cx="283155" cy="1161774"/>
            <a:chOff x="3697356" y="3984487"/>
            <a:chExt cx="283155" cy="1161774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3706191" y="3988904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3838109" y="3984487"/>
              <a:ext cx="604" cy="579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3840145" y="4559748"/>
              <a:ext cx="604" cy="579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3697356" y="5146261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sp>
        <p:nvSpPr>
          <p:cNvPr id="153" name="Oval 152"/>
          <p:cNvSpPr/>
          <p:nvPr/>
        </p:nvSpPr>
        <p:spPr>
          <a:xfrm>
            <a:off x="2771395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44" name="Straight Connector 143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6745170" y="4552950"/>
            <a:ext cx="284241" cy="553513"/>
            <a:chOff x="7752335" y="4583871"/>
            <a:chExt cx="284241" cy="553513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7896121" y="4583871"/>
              <a:ext cx="1" cy="2714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7892550" y="4863064"/>
              <a:ext cx="2175" cy="27432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7762256" y="5129449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7752335" y="4589303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sp>
        <p:nvSpPr>
          <p:cNvPr id="155" name="Oval 154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46" name="Straight Connector 145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4066377" y="3653183"/>
            <a:ext cx="283845" cy="1445793"/>
            <a:chOff x="5073542" y="3684104"/>
            <a:chExt cx="283845" cy="1445793"/>
          </a:xfrm>
        </p:grpSpPr>
        <p:cxnSp>
          <p:nvCxnSpPr>
            <p:cNvPr id="125" name="Straight Connector 124"/>
            <p:cNvCxnSpPr/>
            <p:nvPr/>
          </p:nvCxnSpPr>
          <p:spPr>
            <a:xfrm flipV="1">
              <a:off x="5083067" y="369890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221357" y="3684104"/>
              <a:ext cx="1493" cy="7213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221357" y="4408556"/>
              <a:ext cx="1493" cy="7213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5073542" y="5120506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Straight Connector 147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1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58053" y="3176929"/>
            <a:ext cx="7968973" cy="1568212"/>
            <a:chOff x="2858053" y="3176929"/>
            <a:chExt cx="7968973" cy="1568212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8053" y="4125705"/>
              <a:ext cx="673725" cy="259600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9800" y="4499837"/>
              <a:ext cx="695028" cy="2453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4292" y="4000808"/>
              <a:ext cx="661861" cy="25600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401392" y="3176929"/>
              <a:ext cx="7425634" cy="1253403"/>
              <a:chOff x="3401392" y="3176929"/>
              <a:chExt cx="7425634" cy="1253403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6997149" y="3578089"/>
                <a:ext cx="3829877" cy="395835"/>
                <a:chOff x="8004314" y="3609010"/>
                <a:chExt cx="3829877" cy="395835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8335617" y="3635513"/>
                  <a:ext cx="34985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Encourage underestimated arms</a:t>
                  </a:r>
                </a:p>
              </p:txBody>
            </p:sp>
            <p:cxnSp>
              <p:nvCxnSpPr>
                <p:cNvPr id="55" name="Straight Arrow Connector 54"/>
                <p:cNvCxnSpPr>
                  <a:stCxn id="53" idx="1"/>
                </p:cNvCxnSpPr>
                <p:nvPr/>
              </p:nvCxnSpPr>
              <p:spPr>
                <a:xfrm flipH="1" flipV="1">
                  <a:off x="8004314" y="3609010"/>
                  <a:ext cx="331303" cy="21116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05910" y="3176929"/>
                <a:ext cx="2395203" cy="401776"/>
              </a:xfrm>
              <a:prstGeom prst="rect">
                <a:avLst/>
              </a:prstGeom>
            </p:spPr>
          </p:pic>
          <p:cxnSp>
            <p:nvCxnSpPr>
              <p:cNvPr id="156" name="Straight Arrow Connector 155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>
              <a:stCxn id="87" idx="2"/>
              <a:endCxn id="152" idx="0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adversary [KMRWW18]</a:t>
            </a:r>
          </a:p>
          <a:p>
            <a:pPr lvl="1"/>
            <a:r>
              <a:rPr lang="en-US" dirty="0"/>
              <a:t>How would a greedy solution perform?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30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8423965" y="4567583"/>
            <a:ext cx="3260035" cy="1488661"/>
            <a:chOff x="8207513" y="4046330"/>
            <a:chExt cx="3260035" cy="148866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97915" y="4396822"/>
              <a:ext cx="3015024" cy="34106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328980" y="4786933"/>
              <a:ext cx="2551056" cy="33337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343479" y="5167862"/>
              <a:ext cx="1326191" cy="313331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211929" y="4072835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513" y="4046330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97928" y="5702988"/>
            <a:ext cx="1409710" cy="51435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81924" y="1252538"/>
            <a:ext cx="3109914" cy="982775"/>
            <a:chOff x="7781924" y="1252538"/>
            <a:chExt cx="3109914" cy="982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805853" y="1612247"/>
              <a:ext cx="2085985" cy="2879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886815" y="1914523"/>
              <a:ext cx="1757371" cy="32079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81924" y="1252538"/>
              <a:ext cx="2628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1) Perturbed adversary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86687" y="2786065"/>
            <a:ext cx="4167205" cy="756477"/>
            <a:chOff x="7786687" y="2786065"/>
            <a:chExt cx="4167205" cy="7564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339138" y="3114673"/>
              <a:ext cx="3614754" cy="427869"/>
            </a:xfrm>
            <a:prstGeom prst="rect">
              <a:avLst/>
            </a:prstGeom>
          </p:spPr>
        </p:pic>
        <p:sp>
          <p:nvSpPr>
            <p:cNvPr id="160" name="TextBox 159"/>
            <p:cNvSpPr txBox="1"/>
            <p:nvPr/>
          </p:nvSpPr>
          <p:spPr>
            <a:xfrm>
              <a:off x="7786687" y="2786065"/>
              <a:ext cx="221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3) Conditional margin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00975" y="2147888"/>
            <a:ext cx="3667139" cy="752583"/>
            <a:chOff x="7800975" y="2147888"/>
            <a:chExt cx="3667139" cy="752583"/>
          </a:xfrm>
        </p:grpSpPr>
        <p:sp>
          <p:nvSpPr>
            <p:cNvPr id="15" name="TextBox 14"/>
            <p:cNvSpPr txBox="1"/>
            <p:nvPr/>
          </p:nvSpPr>
          <p:spPr>
            <a:xfrm>
              <a:off x="7800975" y="2147888"/>
              <a:ext cx="221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2) Diversity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410575" y="2452685"/>
              <a:ext cx="3057539" cy="44778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7277100" y="752475"/>
            <a:ext cx="3795713" cy="1162050"/>
            <a:chOff x="7277100" y="752475"/>
            <a:chExt cx="3795713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7277100" y="752475"/>
              <a:ext cx="3795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Adversary’s choice, could be adaptive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625014" y="1602581"/>
              <a:ext cx="514350" cy="3119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9477375" y="1097756"/>
              <a:ext cx="178594" cy="4762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10086975" y="3733800"/>
            <a:ext cx="1014413" cy="2905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5" grpId="0" animBg="1"/>
      <p:bldP spid="154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dirty="0"/>
              <a:t>[SSSCJ16] Schnabel, T., </a:t>
            </a:r>
            <a:r>
              <a:rPr lang="en-US" sz="1600" dirty="0" err="1"/>
              <a:t>Swaminathan</a:t>
            </a:r>
            <a:r>
              <a:rPr lang="en-US" sz="1600" dirty="0"/>
              <a:t>, A., Singh, A., </a:t>
            </a:r>
            <a:r>
              <a:rPr lang="en-US" sz="1600" dirty="0" err="1"/>
              <a:t>Chandak</a:t>
            </a:r>
            <a:r>
              <a:rPr lang="en-US" sz="1600" dirty="0"/>
              <a:t>, N., &amp; </a:t>
            </a:r>
            <a:r>
              <a:rPr lang="en-US" sz="1600" dirty="0" err="1"/>
              <a:t>Joachims</a:t>
            </a:r>
            <a:r>
              <a:rPr lang="en-US" sz="1600" dirty="0"/>
              <a:t>, T. (2016, June). Recommendations as treatments: </a:t>
            </a:r>
            <a:r>
              <a:rPr lang="en-US" sz="1600" dirty="0" err="1"/>
              <a:t>debiasing</a:t>
            </a:r>
            <a:r>
              <a:rPr lang="en-US" sz="1600" dirty="0"/>
              <a:t> learning and evaluation. In Proceedings of the 33rd International Conference on International Conference on Machine Learning-Volume 48 (pp. 1670-1679).</a:t>
            </a:r>
          </a:p>
          <a:p>
            <a:pPr marL="0" indent="0">
              <a:buNone/>
            </a:pPr>
            <a:r>
              <a:rPr lang="en-US" sz="1600" dirty="0"/>
              <a:t>[LR85] Lai, T. L., &amp; Robbins, H. (1985). Asymptotically efficient adaptive allocation rules. Advances in applied mathematics, 6(1), 4-22.</a:t>
            </a:r>
          </a:p>
          <a:p>
            <a:pPr marL="0" indent="0">
              <a:buNone/>
            </a:pPr>
            <a:r>
              <a:rPr lang="en-US" sz="1600" dirty="0"/>
              <a:t>[Aue95] Auer, P., </a:t>
            </a:r>
            <a:r>
              <a:rPr lang="en-US" sz="1600" dirty="0" err="1"/>
              <a:t>Cesa</a:t>
            </a:r>
            <a:r>
              <a:rPr lang="en-US" sz="1600" dirty="0"/>
              <a:t>-Bianchi, N., Freund, Y., &amp; </a:t>
            </a:r>
            <a:r>
              <a:rPr lang="en-US" sz="1600" dirty="0" err="1"/>
              <a:t>Schapire</a:t>
            </a:r>
            <a:r>
              <a:rPr lang="en-US" sz="1600" dirty="0"/>
              <a:t>, R. E. (1995, October). Gambling in a rigged casino: The adversarial multi-armed bandit problem. In Proceedings of IEEE 36th Annual Foundations of Computer Science (pp. 322-331). IEEE.</a:t>
            </a:r>
          </a:p>
          <a:p>
            <a:pPr marL="0" indent="0">
              <a:buNone/>
            </a:pPr>
            <a:r>
              <a:rPr lang="en-US" sz="1600" dirty="0"/>
              <a:t>[LCLS10] Li, L., Chu, W., Langford, J., &amp; </a:t>
            </a:r>
            <a:r>
              <a:rPr lang="en-US" sz="1600" dirty="0" err="1"/>
              <a:t>Schapire</a:t>
            </a:r>
            <a:r>
              <a:rPr lang="en-US" sz="1600" dirty="0"/>
              <a:t>, R. E. (2010, April). A contextual-bandit approach to personalized news article recommendation. In Proceedings of the 19th international conference on World wide web (pp. 661-670).</a:t>
            </a:r>
          </a:p>
          <a:p>
            <a:pPr marL="0" indent="0">
              <a:buNone/>
            </a:pPr>
            <a:r>
              <a:rPr lang="en-US" sz="1600" dirty="0"/>
              <a:t>[CLRS11] Chu, W., Li, L., </a:t>
            </a:r>
            <a:r>
              <a:rPr lang="en-US" sz="1600" dirty="0" err="1"/>
              <a:t>Reyzin</a:t>
            </a:r>
            <a:r>
              <a:rPr lang="en-US" sz="1600" dirty="0"/>
              <a:t>, L., &amp; </a:t>
            </a:r>
            <a:r>
              <a:rPr lang="en-US" sz="1600" dirty="0" err="1"/>
              <a:t>Schapire</a:t>
            </a:r>
            <a:r>
              <a:rPr lang="en-US" sz="1600" dirty="0"/>
              <a:t>, R. (2011, June). Contextual bandits with linear payoff functions. In Proceedings of the Fourteenth International Conference on Artificial Intelligence and Statistics (pp. 208-214).</a:t>
            </a:r>
          </a:p>
          <a:p>
            <a:pPr marL="0" indent="0">
              <a:buNone/>
            </a:pPr>
            <a:r>
              <a:rPr lang="en-US" sz="1600" dirty="0"/>
              <a:t>[SB18] Sutton, R. S., &amp; </a:t>
            </a:r>
            <a:r>
              <a:rPr lang="en-US" sz="1600" dirty="0" err="1"/>
              <a:t>Barto</a:t>
            </a:r>
            <a:r>
              <a:rPr lang="en-US" sz="1600" dirty="0"/>
              <a:t>, A. G. (2018). Reinforcement learning: An introduction. MIT press.</a:t>
            </a:r>
          </a:p>
          <a:p>
            <a:pPr marL="0" indent="0">
              <a:buNone/>
            </a:pPr>
            <a:r>
              <a:rPr lang="en-US" sz="1600" dirty="0"/>
              <a:t>[Aue02] Auer, P. (2002). Using confidence bounds for exploitation-exploration trade-offs. Journal of Machine Learning Research, 3(Nov), 397-422.</a:t>
            </a:r>
          </a:p>
          <a:p>
            <a:pPr marL="0" indent="0">
              <a:buNone/>
            </a:pPr>
            <a:r>
              <a:rPr lang="en-US" sz="1600" dirty="0"/>
              <a:t>[LZ08] Langford, J., &amp; Zhang, T. (2008). The epoch-greedy algorithm for multi-armed bandits with side information. In Advances in neural information processing systems (pp. 817-824).</a:t>
            </a:r>
          </a:p>
          <a:p>
            <a:pPr marL="0" indent="0">
              <a:buNone/>
            </a:pPr>
            <a:r>
              <a:rPr lang="en-US" sz="1600" dirty="0"/>
              <a:t>[FCGS10] </a:t>
            </a:r>
            <a:r>
              <a:rPr lang="en-US" sz="1600" dirty="0" err="1"/>
              <a:t>Filippi</a:t>
            </a:r>
            <a:r>
              <a:rPr lang="en-US" sz="1600" dirty="0"/>
              <a:t>, S., </a:t>
            </a:r>
            <a:r>
              <a:rPr lang="en-US" sz="1600" dirty="0" err="1"/>
              <a:t>Cappe</a:t>
            </a:r>
            <a:r>
              <a:rPr lang="en-US" sz="1600" dirty="0"/>
              <a:t>, O.,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Szepesvári</a:t>
            </a:r>
            <a:r>
              <a:rPr lang="en-US" sz="1600" dirty="0"/>
              <a:t>, C. (2010). Parametric bandits: The generalized linear case. In Advances in Neural Information Processing Systems (pp. 586-594).</a:t>
            </a:r>
          </a:p>
          <a:p>
            <a:pPr marL="0" indent="0">
              <a:buNone/>
            </a:pPr>
            <a:r>
              <a:rPr lang="en-US" sz="1600" dirty="0"/>
              <a:t>[GC11]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Cappé</a:t>
            </a:r>
            <a:r>
              <a:rPr lang="en-US" sz="1600" dirty="0"/>
              <a:t>, O. (2011, December). The KL-UCB algorithm for bounded stochastic bandits and beyond. In Proceedings of the 24th annual conference on learning theory (pp. 359-376).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2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[AG13] Agrawal, S., &amp; </a:t>
            </a:r>
            <a:r>
              <a:rPr lang="en-US" sz="1400" dirty="0" err="1"/>
              <a:t>Goyal</a:t>
            </a:r>
            <a:r>
              <a:rPr lang="en-US" sz="1400" dirty="0"/>
              <a:t>, N. (2013, February). Thompson sampling for contextual bandits with linear payoffs. In International Conference on Machine Learning (pp. 127-135).</a:t>
            </a:r>
          </a:p>
          <a:p>
            <a:pPr marL="0" indent="0">
              <a:buNone/>
            </a:pPr>
            <a:r>
              <a:rPr lang="en-US" sz="1400" dirty="0"/>
              <a:t>[RVKOW18] Russo, D. J., Van Roy, B., </a:t>
            </a:r>
            <a:r>
              <a:rPr lang="en-US" sz="1400" dirty="0" err="1"/>
              <a:t>Kazerouni</a:t>
            </a:r>
            <a:r>
              <a:rPr lang="en-US" sz="1400" dirty="0"/>
              <a:t>, A., </a:t>
            </a:r>
            <a:r>
              <a:rPr lang="en-US" sz="1400" dirty="0" err="1"/>
              <a:t>Osband</a:t>
            </a:r>
            <a:r>
              <a:rPr lang="en-US" sz="1400" dirty="0"/>
              <a:t>, I., &amp; Wen, Z. (2018). A Tutorial on Thompson Sampling. Foundations and Trends® in Machine Learning, 11(1), 1-96.</a:t>
            </a:r>
          </a:p>
          <a:p>
            <a:pPr marL="0" indent="0">
              <a:buNone/>
            </a:pPr>
            <a:r>
              <a:rPr lang="en-US" sz="1400" dirty="0"/>
              <a:t>[KSGB19a]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Szepesvári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(2019, August). Perturbed-history exploration in stochastic multi-armed bandits. In Proceedings of the 28th International Joint Conference on Artificial Intelligence (pp. 2786-2793). AAAI Press.</a:t>
            </a:r>
          </a:p>
          <a:p>
            <a:pPr marL="0" indent="0">
              <a:buNone/>
            </a:pPr>
            <a:r>
              <a:rPr lang="en-US" sz="1400" dirty="0"/>
              <a:t>[KSGB19b]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Szepesvari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(2019). Perturbed-history exploration in stochastic linear bandits. </a:t>
            </a:r>
            <a:r>
              <a:rPr lang="en-US" sz="1400" dirty="0" err="1"/>
              <a:t>arXiv</a:t>
            </a:r>
            <a:r>
              <a:rPr lang="en-US" sz="1400" dirty="0"/>
              <a:t> preprint arXiv:1903.09132.</a:t>
            </a:r>
          </a:p>
          <a:p>
            <a:pPr marL="0" indent="0">
              <a:buNone/>
            </a:pPr>
            <a:r>
              <a:rPr lang="en-US" sz="1400" dirty="0"/>
              <a:t>[KMRWW18] Kannan, S., Morgenstern, J. H., Roth, A., Waggoner, B., &amp; Wu, Z. S. (2018). A smoothed analysis of the greedy algorithm for the linear contextual bandit problem. In Advances in Neural Information Processing Systems (pp. 2227-2236).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Picture 36" descr="Image result for google map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06" y="2996413"/>
            <a:ext cx="925709" cy="9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“Intelligent”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76320-4499-D846-833B-0917A5B9628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1" y="1690688"/>
            <a:ext cx="970840" cy="9708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E434C4-1A0B-414A-9B14-7543CD12F787}"/>
              </a:ext>
            </a:extLst>
          </p:cNvPr>
          <p:cNvCxnSpPr/>
          <p:nvPr/>
        </p:nvCxnSpPr>
        <p:spPr>
          <a:xfrm>
            <a:off x="1857843" y="2317670"/>
            <a:ext cx="103868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606A2-8030-C54A-9D74-444C046E82CE}"/>
              </a:ext>
            </a:extLst>
          </p:cNvPr>
          <p:cNvGrpSpPr/>
          <p:nvPr/>
        </p:nvGrpSpPr>
        <p:grpSpPr>
          <a:xfrm>
            <a:off x="4608877" y="1868349"/>
            <a:ext cx="2607523" cy="1862634"/>
            <a:chOff x="4866455" y="1558752"/>
            <a:chExt cx="2607523" cy="18626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7566E7-421F-7040-8B4F-ED7AED694AB5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4955" y="1558752"/>
              <a:ext cx="899711" cy="89971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A7D77A-4FA4-D248-8FC4-CF7D35454E61}"/>
                </a:ext>
              </a:extLst>
            </p:cNvPr>
            <p:cNvCxnSpPr>
              <a:cxnSpLocks/>
            </p:cNvCxnSpPr>
            <p:nvPr/>
          </p:nvCxnSpPr>
          <p:spPr>
            <a:xfrm>
              <a:off x="4866455" y="1973043"/>
              <a:ext cx="117828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34790D-F329-8A4F-BD1B-60364105AD6B}"/>
                </a:ext>
              </a:extLst>
            </p:cNvPr>
            <p:cNvSpPr/>
            <p:nvPr/>
          </p:nvSpPr>
          <p:spPr>
            <a:xfrm>
              <a:off x="5729590" y="2436946"/>
              <a:ext cx="1744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Gill Sans Light" panose="020B0302020104020203" pitchFamily="34" charset="-79"/>
                </a:rPr>
                <a:t>Attend to emails</a:t>
              </a:r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DDB13C-18B2-A840-A57D-A09F84090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4424" y="2857832"/>
              <a:ext cx="573460" cy="56355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2971D5-7D54-7942-87E8-9D10EFC57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5953" y="2927847"/>
              <a:ext cx="573460" cy="41665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4755F4-084B-CD4A-9979-3F3C23079122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870745" y="1704131"/>
            <a:ext cx="1227078" cy="122707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6EC59A-B81A-0546-91EE-F40649BE7567}"/>
              </a:ext>
            </a:extLst>
          </p:cNvPr>
          <p:cNvCxnSpPr>
            <a:cxnSpLocks/>
          </p:cNvCxnSpPr>
          <p:nvPr/>
        </p:nvCxnSpPr>
        <p:spPr>
          <a:xfrm>
            <a:off x="6880069" y="2282640"/>
            <a:ext cx="89664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51B7AE2-BBE6-A743-9C52-7C854B9F2648}"/>
              </a:ext>
            </a:extLst>
          </p:cNvPr>
          <p:cNvSpPr/>
          <p:nvPr/>
        </p:nvSpPr>
        <p:spPr>
          <a:xfrm>
            <a:off x="7571765" y="2746543"/>
            <a:ext cx="176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Gill Sans Light" panose="020B0302020104020203" pitchFamily="34" charset="-79"/>
              </a:rPr>
              <a:t>Find a restaurant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DDA40D-1AC3-7D45-83B0-F66D9E9CF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0034" y="3208957"/>
            <a:ext cx="1160601" cy="5648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C4D25C-D0E0-104D-9582-1BBBF24FCA1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212162" y="1747644"/>
            <a:ext cx="970840" cy="97084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F087E5-75E0-7348-8672-DD9ECADB1F91}"/>
              </a:ext>
            </a:extLst>
          </p:cNvPr>
          <p:cNvCxnSpPr>
            <a:cxnSpLocks/>
          </p:cNvCxnSpPr>
          <p:nvPr/>
        </p:nvCxnSpPr>
        <p:spPr>
          <a:xfrm>
            <a:off x="9097823" y="2233064"/>
            <a:ext cx="96045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98E5960-1797-6A45-99EF-FAF52ED3095B}"/>
              </a:ext>
            </a:extLst>
          </p:cNvPr>
          <p:cNvSpPr/>
          <p:nvPr/>
        </p:nvSpPr>
        <p:spPr>
          <a:xfrm>
            <a:off x="9839469" y="2746543"/>
            <a:ext cx="170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Gill Sans Light" panose="020B0302020104020203" pitchFamily="34" charset="-79"/>
              </a:rPr>
              <a:t>Online shopping</a:t>
            </a:r>
            <a:endParaRPr lang="en-US" dirty="0"/>
          </a:p>
        </p:txBody>
      </p:sp>
      <p:pic>
        <p:nvPicPr>
          <p:cNvPr id="2054" name="Picture 6" descr="https://2.bp.blogspot.com/-Ihawqxk92b8/WhwYW1va6KI/AAAAAAAAAK0/kPv3itZ1QbojrHn89cYSuNij8rGJf0mAgCLcBGAs/s1600/683448-2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12" y="1673843"/>
            <a:ext cx="1217593" cy="121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15D17C5-95ED-E54B-8A72-87BC84BF072E}"/>
              </a:ext>
            </a:extLst>
          </p:cNvPr>
          <p:cNvGrpSpPr/>
          <p:nvPr/>
        </p:nvGrpSpPr>
        <p:grpSpPr>
          <a:xfrm>
            <a:off x="6398375" y="4632551"/>
            <a:ext cx="1816042" cy="1461880"/>
            <a:chOff x="6323156" y="4277886"/>
            <a:chExt cx="1816042" cy="146188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AFADDC-32DE-B941-B373-925ABBD59D88}"/>
                </a:ext>
              </a:extLst>
            </p:cNvPr>
            <p:cNvSpPr/>
            <p:nvPr/>
          </p:nvSpPr>
          <p:spPr>
            <a:xfrm>
              <a:off x="6350100" y="4972333"/>
              <a:ext cx="17890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Online Education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69D9F0-39B3-5B41-9B3D-D76D41922A11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4579" y="4277886"/>
              <a:ext cx="669668" cy="66966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8811B66-98D2-004A-8F33-753284CC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23156" y="5375979"/>
              <a:ext cx="1812513" cy="3637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216207" y="4370625"/>
            <a:ext cx="1996007" cy="1801910"/>
            <a:chOff x="2357798" y="4366997"/>
            <a:chExt cx="1996007" cy="1801910"/>
          </a:xfrm>
        </p:grpSpPr>
        <p:pic>
          <p:nvPicPr>
            <p:cNvPr id="2058" name="Picture 10" descr="Image result for online entertainmen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479" y="4366997"/>
              <a:ext cx="930658" cy="930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E58EB1-293C-4449-895E-22EDCE1A31A5}"/>
                </a:ext>
              </a:extLst>
            </p:cNvPr>
            <p:cNvSpPr/>
            <p:nvPr/>
          </p:nvSpPr>
          <p:spPr>
            <a:xfrm>
              <a:off x="2357798" y="5316647"/>
              <a:ext cx="19960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Entertainment</a:t>
              </a:r>
              <a:endParaRPr lang="en-US" dirty="0"/>
            </a:p>
          </p:txBody>
        </p:sp>
        <p:pic>
          <p:nvPicPr>
            <p:cNvPr id="2062" name="Picture 14" descr="Image result for netflix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354" y="5715626"/>
              <a:ext cx="778447" cy="389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Image result for youtube logo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517" y="5652477"/>
              <a:ext cx="516430" cy="51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177975" y="4225752"/>
            <a:ext cx="2145733" cy="1902990"/>
            <a:chOff x="4319566" y="4222124"/>
            <a:chExt cx="2145733" cy="190299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38FE59-56F9-6644-9DF3-192F9F7A508E}"/>
                </a:ext>
              </a:extLst>
            </p:cNvPr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69703" y="4222124"/>
              <a:ext cx="914141" cy="110611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E58EB1-293C-4449-895E-22EDCE1A31A5}"/>
                </a:ext>
              </a:extLst>
            </p:cNvPr>
            <p:cNvSpPr/>
            <p:nvPr/>
          </p:nvSpPr>
          <p:spPr>
            <a:xfrm>
              <a:off x="4319566" y="5314972"/>
              <a:ext cx="2145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Career Development</a:t>
              </a:r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7105063-95DE-EE4E-9B41-E237C2818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7190" r="17257"/>
            <a:stretch/>
          </p:blipFill>
          <p:spPr>
            <a:xfrm>
              <a:off x="4760860" y="5692702"/>
              <a:ext cx="505957" cy="432412"/>
            </a:xfrm>
            <a:prstGeom prst="rect">
              <a:avLst/>
            </a:prstGeom>
          </p:spPr>
        </p:pic>
        <p:pic>
          <p:nvPicPr>
            <p:cNvPr id="2068" name="Picture 20" descr="Image result for indeed logo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433" y="5685978"/>
              <a:ext cx="439135" cy="439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1E58EB1-293C-4449-895E-22EDCE1A31A5}"/>
              </a:ext>
            </a:extLst>
          </p:cNvPr>
          <p:cNvSpPr/>
          <p:nvPr/>
        </p:nvSpPr>
        <p:spPr>
          <a:xfrm>
            <a:off x="2697043" y="2754055"/>
            <a:ext cx="218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Gill Sans Light" panose="020B0302020104020203" pitchFamily="34" charset="-79"/>
              </a:rPr>
              <a:t>Automated vehicles</a:t>
            </a:r>
            <a:endParaRPr lang="en-US" dirty="0"/>
          </a:p>
        </p:txBody>
      </p:sp>
      <p:pic>
        <p:nvPicPr>
          <p:cNvPr id="2070" name="Picture 22" descr="Image result for tesla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08" y="3167429"/>
            <a:ext cx="399238" cy="5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waymo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93" y="3240244"/>
            <a:ext cx="664310" cy="35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uber 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50" y="3205495"/>
            <a:ext cx="443069" cy="43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Image result for amazon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49" y="3262055"/>
            <a:ext cx="841572" cy="4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ebay 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030" y="3240244"/>
            <a:ext cx="1022412" cy="5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71AA745-8F1D-4848-9E94-90A4304CB6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3192" y="3220502"/>
            <a:ext cx="369325" cy="3693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9329DAB-CAAD-1840-9AC2-453A0AD9595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9003" y="3220502"/>
            <a:ext cx="369325" cy="3693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3BCBC99-12E2-454C-A686-1A3FF23EB09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11258" y="3123387"/>
            <a:ext cx="563553" cy="56355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71E58EB1-293C-4449-895E-22EDCE1A31A5}"/>
              </a:ext>
            </a:extLst>
          </p:cNvPr>
          <p:cNvSpPr/>
          <p:nvPr/>
        </p:nvSpPr>
        <p:spPr>
          <a:xfrm>
            <a:off x="226831" y="2748812"/>
            <a:ext cx="218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Gill Sans Light" panose="020B0302020104020203" pitchFamily="34" charset="-79"/>
              </a:rPr>
              <a:t>Check media feeds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342693" y="4653782"/>
            <a:ext cx="2062809" cy="1440649"/>
            <a:chOff x="8746626" y="4626246"/>
            <a:chExt cx="2062809" cy="144064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FAFADDC-32DE-B941-B373-925ABBD59D88}"/>
                </a:ext>
              </a:extLst>
            </p:cNvPr>
            <p:cNvSpPr/>
            <p:nvPr/>
          </p:nvSpPr>
          <p:spPr>
            <a:xfrm>
              <a:off x="8746626" y="5316646"/>
              <a:ext cx="20628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Digital Health</a:t>
              </a:r>
              <a:endParaRPr lang="en-US" dirty="0"/>
            </a:p>
          </p:txBody>
        </p:sp>
        <p:pic>
          <p:nvPicPr>
            <p:cNvPr id="2094" name="Picture 46" descr="check, health, heart, mobile, monitoring, rate, status icon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0520" y="4626246"/>
              <a:ext cx="675022" cy="675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6" name="Picture 48" descr="Image result for fitbit logo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874" y="5744195"/>
              <a:ext cx="1141862" cy="32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78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machine learning</a:t>
            </a:r>
          </a:p>
        </p:txBody>
      </p:sp>
      <p:pic>
        <p:nvPicPr>
          <p:cNvPr id="5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43" y="2602019"/>
            <a:ext cx="2044914" cy="13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38457" y="2245459"/>
            <a:ext cx="2828018" cy="2075544"/>
            <a:chOff x="1258660" y="2133598"/>
            <a:chExt cx="2828018" cy="2075544"/>
          </a:xfrm>
        </p:grpSpPr>
        <p:pic>
          <p:nvPicPr>
            <p:cNvPr id="3074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660" y="2133599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135" y="2133598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Image result for object de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22" y="2538118"/>
            <a:ext cx="2852650" cy="14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41588" y="3072214"/>
            <a:ext cx="1146387" cy="951305"/>
            <a:chOff x="4041588" y="3072214"/>
            <a:chExt cx="1146387" cy="951305"/>
          </a:xfrm>
        </p:grpSpPr>
        <p:sp>
          <p:nvSpPr>
            <p:cNvPr id="3" name="Right Arrow 2"/>
            <p:cNvSpPr/>
            <p:nvPr/>
          </p:nvSpPr>
          <p:spPr>
            <a:xfrm>
              <a:off x="4321068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41588" y="3623409"/>
              <a:ext cx="1146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Training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27162" y="3072214"/>
            <a:ext cx="1253394" cy="951305"/>
            <a:chOff x="6927162" y="3072214"/>
            <a:chExt cx="1253394" cy="951305"/>
          </a:xfrm>
        </p:grpSpPr>
        <p:sp>
          <p:nvSpPr>
            <p:cNvPr id="13" name="Right Arrow 12"/>
            <p:cNvSpPr/>
            <p:nvPr/>
          </p:nvSpPr>
          <p:spPr>
            <a:xfrm>
              <a:off x="7399487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27162" y="3623409"/>
              <a:ext cx="1253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17131" y="5044909"/>
            <a:ext cx="6028737" cy="882314"/>
            <a:chOff x="4517131" y="5044909"/>
            <a:chExt cx="6028737" cy="882314"/>
          </a:xfrm>
        </p:grpSpPr>
        <p:sp>
          <p:nvSpPr>
            <p:cNvPr id="7" name="Rectangle 6"/>
            <p:cNvSpPr/>
            <p:nvPr/>
          </p:nvSpPr>
          <p:spPr>
            <a:xfrm>
              <a:off x="5664775" y="5099501"/>
              <a:ext cx="48810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</a:rPr>
                <a:t>The agent only learns what is already in the data; it does not know what is not there!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7131" y="5044909"/>
              <a:ext cx="982522" cy="882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1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</a:t>
            </a:r>
          </a:p>
        </p:txBody>
      </p:sp>
      <p:pic>
        <p:nvPicPr>
          <p:cNvPr id="5124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78" y="1870992"/>
            <a:ext cx="8008445" cy="40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6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422302" y="2853211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19022" y="1836305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87384" y="1853473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50238" y="1836305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20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42" y="297002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20" y="330741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56" y="330419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35" y="299729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19" y="329051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33" y="354496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23" y="365603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93" y="360168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26" y="365603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59" y="322006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8" y="289490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77" y="35119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52" y="470358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18" y="46578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77" y="354496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81" y="410545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96" y="431060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81" y="473811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79" y="466849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54" y="426576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56" y="408062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60" y="476354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61" y="39864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10" y="432705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25" y="469093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84" y="424827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2913595" y="3756883"/>
            <a:ext cx="377537" cy="377537"/>
            <a:chOff x="6725401" y="3127190"/>
            <a:chExt cx="796034" cy="796034"/>
          </a:xfrm>
        </p:grpSpPr>
        <p:sp>
          <p:nvSpPr>
            <p:cNvPr id="95" name="Oval 94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2913595" y="4213678"/>
            <a:ext cx="377537" cy="377537"/>
            <a:chOff x="1609065" y="1869535"/>
            <a:chExt cx="796034" cy="796034"/>
          </a:xfrm>
        </p:grpSpPr>
        <p:sp>
          <p:nvSpPr>
            <p:cNvPr id="98" name="Oval 97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2913595" y="2843293"/>
            <a:ext cx="377537" cy="377537"/>
            <a:chOff x="2940472" y="5176088"/>
            <a:chExt cx="796034" cy="796034"/>
          </a:xfrm>
        </p:grpSpPr>
        <p:sp>
          <p:nvSpPr>
            <p:cNvPr id="101" name="Oval 100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2913595" y="3300088"/>
            <a:ext cx="377537" cy="377537"/>
            <a:chOff x="5666427" y="1562758"/>
            <a:chExt cx="796034" cy="796034"/>
          </a:xfrm>
        </p:grpSpPr>
        <p:sp>
          <p:nvSpPr>
            <p:cNvPr id="104" name="Oval 103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860" y="4626030"/>
            <a:ext cx="434731" cy="412148"/>
          </a:xfrm>
          <a:prstGeom prst="rect">
            <a:avLst/>
          </a:prstGeom>
        </p:spPr>
      </p:pic>
      <p:pic>
        <p:nvPicPr>
          <p:cNvPr id="2058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01" y="2186155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91" y="2186155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08" y="2186155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47" y="2186155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97" y="2186155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85" y="2186155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93" y="2186155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28" y="2186155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99" y="2186155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25" y="2186155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36" y="2186155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question mak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77" y="3486764"/>
            <a:ext cx="681793" cy="9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4909" y="5305301"/>
            <a:ext cx="439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Matthew effect: we still don’t know what we don’t know!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34415" y="2888745"/>
            <a:ext cx="3035465" cy="1938917"/>
            <a:chOff x="706133" y="4216656"/>
            <a:chExt cx="3035465" cy="1938917"/>
          </a:xfrm>
        </p:grpSpPr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54" y="308407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1" y="31528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35" y="318601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2798" y="5056776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5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Huge search space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Exploration is costly</a:t>
            </a:r>
          </a:p>
        </p:txBody>
      </p:sp>
      <p:pic>
        <p:nvPicPr>
          <p:cNvPr id="6148" name="Picture 4" descr="Image result for human to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95" y="3022742"/>
            <a:ext cx="4731331" cy="31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</a:t>
            </a:fld>
            <a:endParaRPr lang="en-US"/>
          </a:p>
        </p:txBody>
      </p:sp>
      <p:pic>
        <p:nvPicPr>
          <p:cNvPr id="6152" name="Picture 8" descr="https://www.vocalcom.com/wp-content/uploads/5-tips-for-communicating-with-unhappy-custo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3313023"/>
            <a:ext cx="6414976" cy="27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One only gets answers to the questions she asked</a:t>
            </a:r>
          </a:p>
          <a:p>
            <a:pPr lvl="1"/>
            <a:r>
              <a:rPr lang="en-US" dirty="0"/>
              <a:t>Bandit (implicit) feedback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96037" y="3926450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92757" y="2909544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1119" y="2926712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3973" y="2909544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587330" y="4830122"/>
            <a:ext cx="377537" cy="377537"/>
            <a:chOff x="6725401" y="3127190"/>
            <a:chExt cx="796034" cy="796034"/>
          </a:xfrm>
        </p:grpSpPr>
        <p:sp>
          <p:nvSpPr>
            <p:cNvPr id="38" name="Oval 37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587330" y="5286917"/>
            <a:ext cx="377537" cy="377537"/>
            <a:chOff x="1609065" y="1869535"/>
            <a:chExt cx="796034" cy="796034"/>
          </a:xfrm>
        </p:grpSpPr>
        <p:sp>
          <p:nvSpPr>
            <p:cNvPr id="41" name="Oval 40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587330" y="3916532"/>
            <a:ext cx="377537" cy="377537"/>
            <a:chOff x="2940472" y="5176088"/>
            <a:chExt cx="796034" cy="796034"/>
          </a:xfrm>
        </p:grpSpPr>
        <p:sp>
          <p:nvSpPr>
            <p:cNvPr id="44" name="Oval 43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2587330" y="4373327"/>
            <a:ext cx="377537" cy="377537"/>
            <a:chOff x="5666427" y="1562758"/>
            <a:chExt cx="796034" cy="796034"/>
          </a:xfrm>
        </p:grpSpPr>
        <p:sp>
          <p:nvSpPr>
            <p:cNvPr id="47" name="Oval 46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1595" y="5699269"/>
            <a:ext cx="434731" cy="412148"/>
          </a:xfrm>
          <a:prstGeom prst="rect">
            <a:avLst/>
          </a:prstGeom>
        </p:spPr>
      </p:pic>
      <p:pic>
        <p:nvPicPr>
          <p:cNvPr id="50" name="Picture 10" descr="Image result for horror movie poster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6" y="3259394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26" y="3259394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43" y="3259394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82" y="3259394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 descr="Image result for romance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32" y="3259394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20" y="3259394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28" y="3259394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" descr="Image result for drama movie posters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63" y="3259394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34" y="3259394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60" y="3259394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71" y="3259394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54" y="398879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/>
          <p:cNvGrpSpPr/>
          <p:nvPr/>
        </p:nvGrpSpPr>
        <p:grpSpPr>
          <a:xfrm>
            <a:off x="3258873" y="3995777"/>
            <a:ext cx="5175942" cy="225068"/>
            <a:chOff x="3258873" y="3995777"/>
            <a:chExt cx="5175942" cy="225068"/>
          </a:xfrm>
        </p:grpSpPr>
        <p:pic>
          <p:nvPicPr>
            <p:cNvPr id="103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7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0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3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24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3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82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51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2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25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426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099636" y="3250809"/>
            <a:ext cx="5444281" cy="576072"/>
            <a:chOff x="3425901" y="2186155"/>
            <a:chExt cx="5444281" cy="576072"/>
          </a:xfrm>
        </p:grpSpPr>
        <p:pic>
          <p:nvPicPr>
            <p:cNvPr id="86" name="Picture 10" descr="Image result for horror movie poster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901" y="2186155"/>
              <a:ext cx="46061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2" descr="Image result for horror movie poster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091" y="2186155"/>
              <a:ext cx="388239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4" descr="Image result for horror movie poster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908" y="2186155"/>
              <a:ext cx="38196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6" descr="Image result for horror movie poster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447" y="2186155"/>
              <a:ext cx="3882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0" descr="Image result for romance movie poster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285" y="2186155"/>
              <a:ext cx="38653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2" descr="Image result for romance movie poste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393" y="2186155"/>
              <a:ext cx="383357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4" descr="Image result for drama movie post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328" y="2186155"/>
              <a:ext cx="401193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6" descr="Image result for drama movie poster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099" y="2186155"/>
              <a:ext cx="384048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8" descr="Image result for drama movie posters oscard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725" y="2186155"/>
              <a:ext cx="38653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0" descr="Image result for drama movie posters oscars 202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2836" y="2186155"/>
              <a:ext cx="347346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42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1666</Words>
  <Application>Microsoft Office PowerPoint</Application>
  <PresentationFormat>Widescreen</PresentationFormat>
  <Paragraphs>316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Office Theme</vt:lpstr>
      <vt:lpstr>PowerPoint Presentation</vt:lpstr>
      <vt:lpstr>Learning by Exploration</vt:lpstr>
      <vt:lpstr>Outline of this tutorial</vt:lpstr>
      <vt:lpstr>“Intelligent” systems</vt:lpstr>
      <vt:lpstr>Supervised machine learning</vt:lpstr>
      <vt:lpstr>Learning by exploration</vt:lpstr>
      <vt:lpstr>Learning by exploration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Outline of this tutorial</vt:lpstr>
      <vt:lpstr>Problem formulation</vt:lpstr>
      <vt:lpstr>Problem formulation</vt:lpstr>
      <vt:lpstr>Problem formulation</vt:lpstr>
      <vt:lpstr>Problem formulation</vt:lpstr>
      <vt:lpstr>Classical exploration strategies</vt:lpstr>
      <vt:lpstr>Random exploration</vt:lpstr>
      <vt:lpstr>Random exploration</vt:lpstr>
      <vt:lpstr>Optimism in the face of uncertainty</vt:lpstr>
      <vt:lpstr>Optimism in the face of uncertainty</vt:lpstr>
      <vt:lpstr>Optimism in the face of uncertainty</vt:lpstr>
      <vt:lpstr>Optimism in the face of uncertainty</vt:lpstr>
      <vt:lpstr>Posterior sampling</vt:lpstr>
      <vt:lpstr>Posterior sampling</vt:lpstr>
      <vt:lpstr>Perturbation-based</vt:lpstr>
      <vt:lpstr>Perturbation-based</vt:lpstr>
      <vt:lpstr>Perturbation-based</vt:lpstr>
      <vt:lpstr>References I</vt:lpstr>
      <vt:lpstr>References 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 Huazheng</dc:creator>
  <cp:lastModifiedBy>Wang Huazheng</cp:lastModifiedBy>
  <cp:revision>2</cp:revision>
  <dcterms:created xsi:type="dcterms:W3CDTF">2020-08-23T01:15:07Z</dcterms:created>
  <dcterms:modified xsi:type="dcterms:W3CDTF">2020-08-23T01:25:21Z</dcterms:modified>
</cp:coreProperties>
</file>